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9"/>
  </p:notesMasterIdLst>
  <p:sldIdLst>
    <p:sldId id="256" r:id="rId3"/>
    <p:sldId id="257" r:id="rId4"/>
    <p:sldId id="259" r:id="rId5"/>
    <p:sldId id="260" r:id="rId6"/>
    <p:sldId id="263" r:id="rId7"/>
    <p:sldId id="261" r:id="rId8"/>
    <p:sldId id="262" r:id="rId9"/>
    <p:sldId id="266" r:id="rId10"/>
    <p:sldId id="258" r:id="rId11"/>
    <p:sldId id="267" r:id="rId12"/>
    <p:sldId id="268" r:id="rId13"/>
    <p:sldId id="270" r:id="rId14"/>
    <p:sldId id="271" r:id="rId15"/>
    <p:sldId id="273" r:id="rId16"/>
    <p:sldId id="274" r:id="rId17"/>
    <p:sldId id="275" r:id="rId18"/>
  </p:sldIdLst>
  <p:sldSz cx="9144000" cy="5143500" type="screen16x9"/>
  <p:notesSz cx="6858000" cy="9144000"/>
  <p:embeddedFontLst>
    <p:embeddedFont>
      <p:font typeface="Dosis" pitchFamily="2" charset="0"/>
      <p:regular r:id="rId20"/>
      <p:bold r:id="rId21"/>
    </p:embeddedFon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7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drive/1S2t3RwTVVG6f1SwUI0p_llE7FywzJYgy?usp=sharing"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colab.research.google.com/drive/1S2t3RwTVVG6f1SwUI0p_llE7FywzJYgy?usp=sharing" TargetMode="External"/><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colab.research.google.com/drive/1S2t3RwTVVG6f1SwUI0p_llE7FywzJYgy?usp=sharing" TargetMode="External"/><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colab.research.google.com/drive/1S2t3RwTVVG6f1SwUI0p_llE7FywzJYgy?usp=sharing" TargetMode="Externa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colab.research.google.com/drive/1S2t3RwTVVG6f1SwUI0p_llE7FywzJYgy?usp=sharing" TargetMode="Externa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colab.research.google.com/drive/1S2t3RwTVVG6f1SwUI0p_llE7FywzJYgy?usp=sharing" TargetMode="External"/><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drive/1S2t3RwTVVG6f1SwUI0p_llE7FywzJYgy?usp=sharing" TargetMode="External"/><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Customer Personality to boost marketing campaign by using Machine Learning</a:t>
            </a:r>
            <a:endParaRPr sz="3180">
              <a:latin typeface="Dosis"/>
              <a:ea typeface="Dosis"/>
              <a:cs typeface="Dosis"/>
              <a:sym typeface="Dosis"/>
            </a:endParaRPr>
          </a:p>
        </p:txBody>
      </p:sp>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endParaRPr sz="2790" dirty="0"/>
          </a:p>
        </p:txBody>
      </p:sp>
      <p:sp>
        <p:nvSpPr>
          <p:cNvPr id="2" name="Google Shape;100;p25">
            <a:extLst>
              <a:ext uri="{FF2B5EF4-FFF2-40B4-BE49-F238E27FC236}">
                <a16:creationId xmlns:a16="http://schemas.microsoft.com/office/drawing/2014/main" id="{8CECD39F-B724-5472-AF31-FD78343F17D9}"/>
              </a:ext>
            </a:extLst>
          </p:cNvPr>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Ryana Tammi Put</a:t>
            </a:r>
            <a:r>
              <a:rPr lang="en" sz="1200" b="1" dirty="0">
                <a:latin typeface="Dosis"/>
                <a:ea typeface="Dosis"/>
                <a:cs typeface="Dosis"/>
                <a:sym typeface="Dosis"/>
              </a:rPr>
              <a:t>ri</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rPr>
              <a:t>Tammi.r01@gmail.com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rPr>
              <a:t>Linkedin.com/in/</a:t>
            </a:r>
            <a:r>
              <a:rPr lang="en-ID" sz="1200" dirty="0" err="1">
                <a:latin typeface="Dosis"/>
                <a:ea typeface="Dosis"/>
                <a:cs typeface="Dosis"/>
                <a:sym typeface="Dosis"/>
              </a:rPr>
              <a:t>ryana-tammi</a:t>
            </a:r>
            <a:r>
              <a:rPr lang="en-ID" sz="1200" dirty="0">
                <a:latin typeface="Dosis"/>
                <a:ea typeface="Dosis"/>
                <a:cs typeface="Dosis"/>
                <a:sym typeface="Dosis"/>
              </a:rPr>
              <a:t>/</a:t>
            </a:r>
          </a:p>
        </p:txBody>
      </p:sp>
      <p:pic>
        <p:nvPicPr>
          <p:cNvPr id="3" name="Google Shape;101;p25">
            <a:extLst>
              <a:ext uri="{FF2B5EF4-FFF2-40B4-BE49-F238E27FC236}">
                <a16:creationId xmlns:a16="http://schemas.microsoft.com/office/drawing/2014/main" id="{D3907F5A-3152-40E8-C225-918F3DEC0832}"/>
              </a:ext>
            </a:extLst>
          </p:cNvPr>
          <p:cNvPicPr preferRelativeResize="0"/>
          <p:nvPr/>
        </p:nvPicPr>
        <p:blipFill>
          <a:blip r:embed="rId4"/>
          <a:srcRect t="12500" b="12500"/>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BF72-3D37-8E6D-708B-3989C11A2CFA}"/>
              </a:ext>
            </a:extLst>
          </p:cNvPr>
          <p:cNvSpPr>
            <a:spLocks noGrp="1"/>
          </p:cNvSpPr>
          <p:nvPr>
            <p:ph type="title"/>
          </p:nvPr>
        </p:nvSpPr>
        <p:spPr/>
        <p:txBody>
          <a:bodyPr/>
          <a:lstStyle/>
          <a:p>
            <a:endParaRPr lang="en-ID"/>
          </a:p>
        </p:txBody>
      </p:sp>
      <p:pic>
        <p:nvPicPr>
          <p:cNvPr id="5" name="Picture 4">
            <a:extLst>
              <a:ext uri="{FF2B5EF4-FFF2-40B4-BE49-F238E27FC236}">
                <a16:creationId xmlns:a16="http://schemas.microsoft.com/office/drawing/2014/main" id="{2D33EE0C-3577-B625-604E-C53E7D9B2F82}"/>
              </a:ext>
            </a:extLst>
          </p:cNvPr>
          <p:cNvPicPr>
            <a:picLocks noChangeAspect="1"/>
          </p:cNvPicPr>
          <p:nvPr/>
        </p:nvPicPr>
        <p:blipFill>
          <a:blip r:embed="rId2"/>
          <a:stretch>
            <a:fillRect/>
          </a:stretch>
        </p:blipFill>
        <p:spPr>
          <a:xfrm>
            <a:off x="535684" y="0"/>
            <a:ext cx="8072632" cy="5143500"/>
          </a:xfrm>
          <a:prstGeom prst="rect">
            <a:avLst/>
          </a:prstGeom>
        </p:spPr>
      </p:pic>
      <p:sp>
        <p:nvSpPr>
          <p:cNvPr id="6" name="TextBox 5">
            <a:extLst>
              <a:ext uri="{FF2B5EF4-FFF2-40B4-BE49-F238E27FC236}">
                <a16:creationId xmlns:a16="http://schemas.microsoft.com/office/drawing/2014/main" id="{20E3D9D6-C0A0-E2FA-6F48-FA94A606B482}"/>
              </a:ext>
            </a:extLst>
          </p:cNvPr>
          <p:cNvSpPr txBox="1"/>
          <p:nvPr/>
        </p:nvSpPr>
        <p:spPr>
          <a:xfrm>
            <a:off x="5825613" y="1496961"/>
            <a:ext cx="2426110" cy="73866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Feature Encoding</a:t>
            </a:r>
          </a:p>
          <a:p>
            <a:r>
              <a:rPr lang="en-US" dirty="0" err="1"/>
              <a:t>Menggunakan</a:t>
            </a:r>
            <a:endParaRPr lang="en-US" dirty="0"/>
          </a:p>
          <a:p>
            <a:r>
              <a:rPr lang="en-US" dirty="0"/>
              <a:t>ONE-HOT ENCODING</a:t>
            </a:r>
            <a:endParaRPr lang="en-ID" dirty="0"/>
          </a:p>
        </p:txBody>
      </p:sp>
    </p:spTree>
    <p:extLst>
      <p:ext uri="{BB962C8B-B14F-4D97-AF65-F5344CB8AC3E}">
        <p14:creationId xmlns:p14="http://schemas.microsoft.com/office/powerpoint/2010/main" val="724346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1DC8-3A5E-4D45-6699-118ED8CBF944}"/>
              </a:ext>
            </a:extLst>
          </p:cNvPr>
          <p:cNvSpPr>
            <a:spLocks noGrp="1"/>
          </p:cNvSpPr>
          <p:nvPr>
            <p:ph type="title"/>
          </p:nvPr>
        </p:nvSpPr>
        <p:spPr/>
        <p:txBody>
          <a:bodyPr/>
          <a:lstStyle/>
          <a:p>
            <a:endParaRPr lang="en-ID"/>
          </a:p>
        </p:txBody>
      </p:sp>
      <p:pic>
        <p:nvPicPr>
          <p:cNvPr id="5" name="Picture 4">
            <a:extLst>
              <a:ext uri="{FF2B5EF4-FFF2-40B4-BE49-F238E27FC236}">
                <a16:creationId xmlns:a16="http://schemas.microsoft.com/office/drawing/2014/main" id="{112E4405-8AEE-BC61-3656-D336387A118B}"/>
              </a:ext>
            </a:extLst>
          </p:cNvPr>
          <p:cNvPicPr>
            <a:picLocks noChangeAspect="1"/>
          </p:cNvPicPr>
          <p:nvPr/>
        </p:nvPicPr>
        <p:blipFill>
          <a:blip r:embed="rId2"/>
          <a:stretch>
            <a:fillRect/>
          </a:stretch>
        </p:blipFill>
        <p:spPr>
          <a:xfrm>
            <a:off x="614420" y="0"/>
            <a:ext cx="5201455" cy="5143500"/>
          </a:xfrm>
          <a:prstGeom prst="rect">
            <a:avLst/>
          </a:prstGeom>
        </p:spPr>
      </p:pic>
      <p:sp>
        <p:nvSpPr>
          <p:cNvPr id="7" name="Google Shape;115;p27">
            <a:hlinkClick r:id="rId3"/>
            <a:extLst>
              <a:ext uri="{FF2B5EF4-FFF2-40B4-BE49-F238E27FC236}">
                <a16:creationId xmlns:a16="http://schemas.microsoft.com/office/drawing/2014/main" id="{1354FDD0-B965-AF88-DB9C-2D9233AAC7BA}"/>
              </a:ext>
            </a:extLst>
          </p:cNvPr>
          <p:cNvSpPr txBox="1"/>
          <p:nvPr/>
        </p:nvSpPr>
        <p:spPr>
          <a:xfrm>
            <a:off x="5815875" y="2571750"/>
            <a:ext cx="3195086" cy="677078"/>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lnSpc>
                <a:spcPct val="100000"/>
              </a:lnSpc>
              <a:spcBef>
                <a:spcPts val="0"/>
              </a:spcBef>
              <a:spcAft>
                <a:spcPts val="0"/>
              </a:spcAft>
              <a:buNone/>
            </a:pPr>
            <a:r>
              <a:rPr lang="en" sz="1600" dirty="0">
                <a:solidFill>
                  <a:srgbClr val="000000"/>
                </a:solidFill>
              </a:rPr>
              <a:t>Untuk selengkapnya, dapat melihat jupyter notebook </a:t>
            </a:r>
            <a:r>
              <a:rPr lang="en" sz="1600" dirty="0"/>
              <a:t>disini</a:t>
            </a:r>
            <a:endParaRPr sz="1600" dirty="0">
              <a:solidFill>
                <a:srgbClr val="000000"/>
              </a:solidFill>
            </a:endParaRPr>
          </a:p>
        </p:txBody>
      </p:sp>
    </p:spTree>
    <p:extLst>
      <p:ext uri="{BB962C8B-B14F-4D97-AF65-F5344CB8AC3E}">
        <p14:creationId xmlns:p14="http://schemas.microsoft.com/office/powerpoint/2010/main" val="810876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31BA-A451-8FE3-8C96-1D6A4FB3CBA5}"/>
              </a:ext>
            </a:extLst>
          </p:cNvPr>
          <p:cNvSpPr>
            <a:spLocks noGrp="1"/>
          </p:cNvSpPr>
          <p:nvPr>
            <p:ph type="title"/>
          </p:nvPr>
        </p:nvSpPr>
        <p:spPr/>
        <p:txBody>
          <a:bodyPr/>
          <a:lstStyle/>
          <a:p>
            <a:r>
              <a:rPr lang="en" sz="2400" b="1" i="1" dirty="0">
                <a:solidFill>
                  <a:schemeClr val="dk1"/>
                </a:solidFill>
              </a:rPr>
              <a:t>Elbow Method</a:t>
            </a:r>
            <a:endParaRPr lang="en-ID" dirty="0"/>
          </a:p>
        </p:txBody>
      </p:sp>
      <p:sp>
        <p:nvSpPr>
          <p:cNvPr id="3" name="Text Placeholder 2">
            <a:extLst>
              <a:ext uri="{FF2B5EF4-FFF2-40B4-BE49-F238E27FC236}">
                <a16:creationId xmlns:a16="http://schemas.microsoft.com/office/drawing/2014/main" id="{B343CDE6-B916-21F0-9B4C-49D6F4B182E7}"/>
              </a:ext>
            </a:extLst>
          </p:cNvPr>
          <p:cNvSpPr>
            <a:spLocks noGrp="1"/>
          </p:cNvSpPr>
          <p:nvPr>
            <p:ph type="body" idx="1"/>
          </p:nvPr>
        </p:nvSpPr>
        <p:spPr/>
        <p:txBody>
          <a:bodyPr/>
          <a:lstStyle/>
          <a:p>
            <a:endParaRPr lang="en-ID"/>
          </a:p>
        </p:txBody>
      </p:sp>
      <p:pic>
        <p:nvPicPr>
          <p:cNvPr id="5" name="Picture 4">
            <a:extLst>
              <a:ext uri="{FF2B5EF4-FFF2-40B4-BE49-F238E27FC236}">
                <a16:creationId xmlns:a16="http://schemas.microsoft.com/office/drawing/2014/main" id="{9EFBEAB3-1BB6-CA3B-29DD-309C17BC60DA}"/>
              </a:ext>
            </a:extLst>
          </p:cNvPr>
          <p:cNvPicPr>
            <a:picLocks noChangeAspect="1"/>
          </p:cNvPicPr>
          <p:nvPr/>
        </p:nvPicPr>
        <p:blipFill>
          <a:blip r:embed="rId2"/>
          <a:stretch>
            <a:fillRect/>
          </a:stretch>
        </p:blipFill>
        <p:spPr>
          <a:xfrm>
            <a:off x="191729" y="696008"/>
            <a:ext cx="8760542" cy="4046593"/>
          </a:xfrm>
          <a:prstGeom prst="rect">
            <a:avLst/>
          </a:prstGeom>
        </p:spPr>
      </p:pic>
      <p:sp>
        <p:nvSpPr>
          <p:cNvPr id="6" name="Oval 5">
            <a:extLst>
              <a:ext uri="{FF2B5EF4-FFF2-40B4-BE49-F238E27FC236}">
                <a16:creationId xmlns:a16="http://schemas.microsoft.com/office/drawing/2014/main" id="{0D7C4958-6B8F-99A0-314F-2F2923C691EC}"/>
              </a:ext>
            </a:extLst>
          </p:cNvPr>
          <p:cNvSpPr/>
          <p:nvPr/>
        </p:nvSpPr>
        <p:spPr>
          <a:xfrm>
            <a:off x="2691581" y="3052916"/>
            <a:ext cx="1607574" cy="1017639"/>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ID"/>
          </a:p>
        </p:txBody>
      </p:sp>
      <p:sp>
        <p:nvSpPr>
          <p:cNvPr id="7" name="TextBox 6">
            <a:extLst>
              <a:ext uri="{FF2B5EF4-FFF2-40B4-BE49-F238E27FC236}">
                <a16:creationId xmlns:a16="http://schemas.microsoft.com/office/drawing/2014/main" id="{A862518F-7DA0-2061-F3A2-80C0D91E157A}"/>
              </a:ext>
            </a:extLst>
          </p:cNvPr>
          <p:cNvSpPr txBox="1"/>
          <p:nvPr/>
        </p:nvSpPr>
        <p:spPr>
          <a:xfrm>
            <a:off x="4092677" y="2871815"/>
            <a:ext cx="1467465" cy="307777"/>
          </a:xfrm>
          <a:prstGeom prst="rect">
            <a:avLst/>
          </a:prstGeom>
          <a:noFill/>
        </p:spPr>
        <p:txBody>
          <a:bodyPr wrap="square" rtlCol="0">
            <a:spAutoFit/>
          </a:bodyPr>
          <a:lstStyle/>
          <a:p>
            <a:r>
              <a:rPr lang="en-US" dirty="0"/>
              <a:t>4 Cluster </a:t>
            </a:r>
            <a:r>
              <a:rPr lang="en-US" dirty="0" err="1"/>
              <a:t>dipilih</a:t>
            </a:r>
            <a:endParaRPr lang="en-ID" dirty="0"/>
          </a:p>
        </p:txBody>
      </p:sp>
      <p:sp>
        <p:nvSpPr>
          <p:cNvPr id="10" name="Google Shape;115;p27">
            <a:hlinkClick r:id="rId3"/>
            <a:extLst>
              <a:ext uri="{FF2B5EF4-FFF2-40B4-BE49-F238E27FC236}">
                <a16:creationId xmlns:a16="http://schemas.microsoft.com/office/drawing/2014/main" id="{D4EDD645-084B-7CB5-8D5A-BA712F82CAA2}"/>
              </a:ext>
            </a:extLst>
          </p:cNvPr>
          <p:cNvSpPr txBox="1"/>
          <p:nvPr/>
        </p:nvSpPr>
        <p:spPr>
          <a:xfrm>
            <a:off x="4572000" y="4789500"/>
            <a:ext cx="4488000" cy="3540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endParaRPr sz="1100" dirty="0">
              <a:solidFill>
                <a:srgbClr val="000000"/>
              </a:solidFill>
            </a:endParaRPr>
          </a:p>
        </p:txBody>
      </p:sp>
    </p:spTree>
    <p:extLst>
      <p:ext uri="{BB962C8B-B14F-4D97-AF65-F5344CB8AC3E}">
        <p14:creationId xmlns:p14="http://schemas.microsoft.com/office/powerpoint/2010/main" val="1771604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39B68-573E-1C51-78B9-157F583C1501}"/>
              </a:ext>
            </a:extLst>
          </p:cNvPr>
          <p:cNvSpPr>
            <a:spLocks noGrp="1"/>
          </p:cNvSpPr>
          <p:nvPr>
            <p:ph type="title"/>
          </p:nvPr>
        </p:nvSpPr>
        <p:spPr>
          <a:xfrm>
            <a:off x="311700" y="-26923"/>
            <a:ext cx="7632300" cy="572700"/>
          </a:xfrm>
        </p:spPr>
        <p:txBody>
          <a:bodyPr/>
          <a:lstStyle/>
          <a:p>
            <a:r>
              <a:rPr lang="en" sz="2400" b="1" i="1" dirty="0">
                <a:solidFill>
                  <a:schemeClr val="dk1"/>
                </a:solidFill>
              </a:rPr>
              <a:t>Silhouette Score</a:t>
            </a:r>
            <a:endParaRPr lang="en-ID" dirty="0"/>
          </a:p>
        </p:txBody>
      </p:sp>
      <p:sp>
        <p:nvSpPr>
          <p:cNvPr id="3" name="Text Placeholder 2">
            <a:extLst>
              <a:ext uri="{FF2B5EF4-FFF2-40B4-BE49-F238E27FC236}">
                <a16:creationId xmlns:a16="http://schemas.microsoft.com/office/drawing/2014/main" id="{9160D644-33F2-8ADA-CE54-0113ADC48039}"/>
              </a:ext>
            </a:extLst>
          </p:cNvPr>
          <p:cNvSpPr>
            <a:spLocks noGrp="1"/>
          </p:cNvSpPr>
          <p:nvPr>
            <p:ph type="body" idx="1"/>
          </p:nvPr>
        </p:nvSpPr>
        <p:spPr>
          <a:xfrm>
            <a:off x="311700" y="2844849"/>
            <a:ext cx="8520600" cy="1724025"/>
          </a:xfrm>
        </p:spPr>
        <p:txBody>
          <a:bodyPr/>
          <a:lstStyle/>
          <a:p>
            <a:r>
              <a:rPr lang="en-US" dirty="0"/>
              <a:t>Clusters </a:t>
            </a:r>
            <a:r>
              <a:rPr lang="en-US" dirty="0" err="1"/>
              <a:t>belum</a:t>
            </a:r>
            <a:r>
              <a:rPr lang="en-US" dirty="0"/>
              <a:t> </a:t>
            </a:r>
            <a:r>
              <a:rPr lang="en-US" dirty="0" err="1"/>
              <a:t>terpisah</a:t>
            </a:r>
            <a:r>
              <a:rPr lang="en-US" dirty="0"/>
              <a:t> </a:t>
            </a:r>
            <a:r>
              <a:rPr lang="en-US" dirty="0" err="1"/>
              <a:t>jelas</a:t>
            </a:r>
            <a:r>
              <a:rPr lang="en-US" dirty="0"/>
              <a:t>, </a:t>
            </a:r>
            <a:r>
              <a:rPr lang="en-US" dirty="0" err="1"/>
              <a:t>karena</a:t>
            </a:r>
            <a:r>
              <a:rPr lang="en-US" dirty="0"/>
              <a:t> </a:t>
            </a:r>
            <a:r>
              <a:rPr lang="en-US" dirty="0" err="1"/>
              <a:t>scorenya</a:t>
            </a:r>
            <a:r>
              <a:rPr lang="en-US" dirty="0"/>
              <a:t> </a:t>
            </a:r>
            <a:r>
              <a:rPr lang="en-US" dirty="0" err="1"/>
              <a:t>tidak</a:t>
            </a:r>
            <a:r>
              <a:rPr lang="en-US" dirty="0"/>
              <a:t> </a:t>
            </a:r>
            <a:r>
              <a:rPr lang="en-US" dirty="0" err="1"/>
              <a:t>mendekati</a:t>
            </a:r>
            <a:r>
              <a:rPr lang="en-US" dirty="0"/>
              <a:t> 1</a:t>
            </a:r>
            <a:endParaRPr lang="en-ID" dirty="0"/>
          </a:p>
        </p:txBody>
      </p:sp>
      <p:pic>
        <p:nvPicPr>
          <p:cNvPr id="5" name="Picture 4">
            <a:extLst>
              <a:ext uri="{FF2B5EF4-FFF2-40B4-BE49-F238E27FC236}">
                <a16:creationId xmlns:a16="http://schemas.microsoft.com/office/drawing/2014/main" id="{F1CB7A18-C84A-DDDA-59FF-F6D683572C02}"/>
              </a:ext>
            </a:extLst>
          </p:cNvPr>
          <p:cNvPicPr>
            <a:picLocks noChangeAspect="1"/>
          </p:cNvPicPr>
          <p:nvPr/>
        </p:nvPicPr>
        <p:blipFill>
          <a:blip r:embed="rId2"/>
          <a:stretch>
            <a:fillRect/>
          </a:stretch>
        </p:blipFill>
        <p:spPr>
          <a:xfrm>
            <a:off x="311700" y="780589"/>
            <a:ext cx="5676900" cy="1724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Google Shape;115;p27">
            <a:hlinkClick r:id="rId3"/>
            <a:extLst>
              <a:ext uri="{FF2B5EF4-FFF2-40B4-BE49-F238E27FC236}">
                <a16:creationId xmlns:a16="http://schemas.microsoft.com/office/drawing/2014/main" id="{0AA92C25-D91B-BB9C-BA0D-406C96E3E223}"/>
              </a:ext>
            </a:extLst>
          </p:cNvPr>
          <p:cNvSpPr txBox="1"/>
          <p:nvPr/>
        </p:nvSpPr>
        <p:spPr>
          <a:xfrm>
            <a:off x="4572000" y="4789500"/>
            <a:ext cx="4488000" cy="3540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endParaRPr sz="1100" dirty="0">
              <a:solidFill>
                <a:srgbClr val="000000"/>
              </a:solidFill>
            </a:endParaRPr>
          </a:p>
        </p:txBody>
      </p:sp>
    </p:spTree>
    <p:extLst>
      <p:ext uri="{BB962C8B-B14F-4D97-AF65-F5344CB8AC3E}">
        <p14:creationId xmlns:p14="http://schemas.microsoft.com/office/powerpoint/2010/main" val="3978179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06046-377F-D274-4577-EA69DD9D733C}"/>
              </a:ext>
            </a:extLst>
          </p:cNvPr>
          <p:cNvSpPr>
            <a:spLocks noGrp="1"/>
          </p:cNvSpPr>
          <p:nvPr>
            <p:ph type="title"/>
          </p:nvPr>
        </p:nvSpPr>
        <p:spPr/>
        <p:txBody>
          <a:bodyPr/>
          <a:lstStyle/>
          <a:p>
            <a:r>
              <a:rPr lang="en-US" dirty="0" err="1"/>
              <a:t>Visualisasi</a:t>
            </a:r>
            <a:r>
              <a:rPr lang="en-US" dirty="0"/>
              <a:t> Cluster</a:t>
            </a:r>
            <a:endParaRPr lang="en-ID" dirty="0"/>
          </a:p>
        </p:txBody>
      </p:sp>
      <p:sp>
        <p:nvSpPr>
          <p:cNvPr id="3" name="Text Placeholder 2">
            <a:extLst>
              <a:ext uri="{FF2B5EF4-FFF2-40B4-BE49-F238E27FC236}">
                <a16:creationId xmlns:a16="http://schemas.microsoft.com/office/drawing/2014/main" id="{47347F51-5A9D-B8B1-552D-3EED7BA33A58}"/>
              </a:ext>
            </a:extLst>
          </p:cNvPr>
          <p:cNvSpPr>
            <a:spLocks noGrp="1"/>
          </p:cNvSpPr>
          <p:nvPr>
            <p:ph type="body" idx="1"/>
          </p:nvPr>
        </p:nvSpPr>
        <p:spPr/>
        <p:txBody>
          <a:bodyPr/>
          <a:lstStyle/>
          <a:p>
            <a:endParaRPr lang="en-ID"/>
          </a:p>
        </p:txBody>
      </p:sp>
      <p:pic>
        <p:nvPicPr>
          <p:cNvPr id="5" name="Picture 4">
            <a:extLst>
              <a:ext uri="{FF2B5EF4-FFF2-40B4-BE49-F238E27FC236}">
                <a16:creationId xmlns:a16="http://schemas.microsoft.com/office/drawing/2014/main" id="{944B2886-5B79-8CD1-E290-0B52161E8BF4}"/>
              </a:ext>
            </a:extLst>
          </p:cNvPr>
          <p:cNvPicPr>
            <a:picLocks noChangeAspect="1"/>
          </p:cNvPicPr>
          <p:nvPr/>
        </p:nvPicPr>
        <p:blipFill>
          <a:blip r:embed="rId2"/>
          <a:stretch>
            <a:fillRect/>
          </a:stretch>
        </p:blipFill>
        <p:spPr>
          <a:xfrm>
            <a:off x="755850" y="560525"/>
            <a:ext cx="7632300" cy="4574805"/>
          </a:xfrm>
          <a:prstGeom prst="rect">
            <a:avLst/>
          </a:prstGeom>
        </p:spPr>
      </p:pic>
    </p:spTree>
    <p:extLst>
      <p:ext uri="{BB962C8B-B14F-4D97-AF65-F5344CB8AC3E}">
        <p14:creationId xmlns:p14="http://schemas.microsoft.com/office/powerpoint/2010/main" val="1616012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E04AF-54FB-7DA1-5AD7-158520E50191}"/>
              </a:ext>
            </a:extLst>
          </p:cNvPr>
          <p:cNvSpPr>
            <a:spLocks noGrp="1"/>
          </p:cNvSpPr>
          <p:nvPr>
            <p:ph type="title"/>
          </p:nvPr>
        </p:nvSpPr>
        <p:spPr/>
        <p:txBody>
          <a:bodyPr/>
          <a:lstStyle/>
          <a:p>
            <a:r>
              <a:rPr lang="en-US" dirty="0"/>
              <a:t>Cluster </a:t>
            </a:r>
            <a:r>
              <a:rPr lang="en-US" dirty="0" err="1"/>
              <a:t>Statistik</a:t>
            </a:r>
            <a:endParaRPr lang="en-ID" dirty="0"/>
          </a:p>
        </p:txBody>
      </p:sp>
      <p:sp>
        <p:nvSpPr>
          <p:cNvPr id="3" name="Text Placeholder 2">
            <a:extLst>
              <a:ext uri="{FF2B5EF4-FFF2-40B4-BE49-F238E27FC236}">
                <a16:creationId xmlns:a16="http://schemas.microsoft.com/office/drawing/2014/main" id="{31FD58E4-2AA3-569E-DC9D-75BFE52F9EEF}"/>
              </a:ext>
            </a:extLst>
          </p:cNvPr>
          <p:cNvSpPr>
            <a:spLocks noGrp="1"/>
          </p:cNvSpPr>
          <p:nvPr>
            <p:ph type="body" idx="1"/>
          </p:nvPr>
        </p:nvSpPr>
        <p:spPr>
          <a:xfrm>
            <a:off x="311700" y="3089787"/>
            <a:ext cx="8520600" cy="1479088"/>
          </a:xfrm>
        </p:spPr>
        <p:style>
          <a:lnRef idx="2">
            <a:schemeClr val="accent5"/>
          </a:lnRef>
          <a:fillRef idx="1">
            <a:schemeClr val="lt1"/>
          </a:fillRef>
          <a:effectRef idx="0">
            <a:schemeClr val="accent5"/>
          </a:effectRef>
          <a:fontRef idx="minor">
            <a:schemeClr val="dk1"/>
          </a:fontRef>
        </p:style>
        <p:txBody>
          <a:bodyPr>
            <a:normAutofit/>
          </a:bodyPr>
          <a:lstStyle/>
          <a:p>
            <a:r>
              <a:rPr lang="en-ID" sz="1400" dirty="0" err="1"/>
              <a:t>Total_Pengeluaran</a:t>
            </a:r>
            <a:r>
              <a:rPr lang="en-ID" sz="1400" dirty="0"/>
              <a:t> paling </a:t>
            </a:r>
            <a:r>
              <a:rPr lang="en-ID" sz="1400" dirty="0" err="1"/>
              <a:t>tinggi</a:t>
            </a:r>
            <a:r>
              <a:rPr lang="en-ID" sz="1400" dirty="0"/>
              <a:t> </a:t>
            </a:r>
            <a:r>
              <a:rPr lang="en-ID" sz="1400" dirty="0" err="1"/>
              <a:t>ada</a:t>
            </a:r>
            <a:r>
              <a:rPr lang="en-ID" sz="1400" dirty="0"/>
              <a:t> di cluster 1. </a:t>
            </a:r>
            <a:r>
              <a:rPr lang="en-ID" sz="1400" dirty="0" err="1"/>
              <a:t>Sedangkan</a:t>
            </a:r>
            <a:r>
              <a:rPr lang="en-ID" sz="1400" dirty="0"/>
              <a:t> yang </a:t>
            </a:r>
            <a:r>
              <a:rPr lang="en-ID" sz="1400" dirty="0" err="1"/>
              <a:t>terendah</a:t>
            </a:r>
            <a:r>
              <a:rPr lang="en-ID" sz="1400" dirty="0"/>
              <a:t> </a:t>
            </a:r>
            <a:r>
              <a:rPr lang="en-ID" sz="1400" dirty="0" err="1"/>
              <a:t>ada</a:t>
            </a:r>
            <a:r>
              <a:rPr lang="en-ID" sz="1400" dirty="0"/>
              <a:t> di cluster 0.</a:t>
            </a:r>
          </a:p>
          <a:p>
            <a:r>
              <a:rPr lang="en-ID" sz="1400" dirty="0" err="1"/>
              <a:t>Total_Transaksi</a:t>
            </a:r>
            <a:r>
              <a:rPr lang="en-ID" sz="1400" dirty="0"/>
              <a:t> </a:t>
            </a:r>
            <a:r>
              <a:rPr lang="en-ID" sz="1400" dirty="0" err="1"/>
              <a:t>terendah</a:t>
            </a:r>
            <a:r>
              <a:rPr lang="en-ID" sz="1400" dirty="0"/>
              <a:t> </a:t>
            </a:r>
            <a:r>
              <a:rPr lang="en-ID" sz="1400" dirty="0" err="1"/>
              <a:t>ada</a:t>
            </a:r>
            <a:r>
              <a:rPr lang="en-ID" sz="1400" dirty="0"/>
              <a:t> di cluster 0 </a:t>
            </a:r>
            <a:r>
              <a:rPr lang="en-ID" sz="1400" dirty="0" err="1"/>
              <a:t>sedangkan</a:t>
            </a:r>
            <a:r>
              <a:rPr lang="en-ID" sz="1400" dirty="0"/>
              <a:t> </a:t>
            </a:r>
            <a:r>
              <a:rPr lang="en-ID" sz="1400" dirty="0" err="1"/>
              <a:t>tertinggi</a:t>
            </a:r>
            <a:r>
              <a:rPr lang="en-ID" sz="1400" dirty="0"/>
              <a:t> </a:t>
            </a:r>
            <a:r>
              <a:rPr lang="en-ID" sz="1400" dirty="0" err="1"/>
              <a:t>ada</a:t>
            </a:r>
            <a:r>
              <a:rPr lang="en-ID" sz="1400" dirty="0"/>
              <a:t> di cluster 3.</a:t>
            </a:r>
          </a:p>
          <a:p>
            <a:r>
              <a:rPr lang="en-ID" sz="1400" dirty="0"/>
              <a:t>Income </a:t>
            </a:r>
            <a:r>
              <a:rPr lang="en-ID" sz="1400" dirty="0" err="1"/>
              <a:t>terendah</a:t>
            </a:r>
            <a:r>
              <a:rPr lang="en-ID" sz="1400" dirty="0"/>
              <a:t> </a:t>
            </a:r>
            <a:r>
              <a:rPr lang="en-ID" sz="1400" dirty="0" err="1"/>
              <a:t>ada</a:t>
            </a:r>
            <a:r>
              <a:rPr lang="en-ID" sz="1400" dirty="0"/>
              <a:t> di cluster 0 </a:t>
            </a:r>
            <a:r>
              <a:rPr lang="en-ID" sz="1400" dirty="0" err="1"/>
              <a:t>sedangkan</a:t>
            </a:r>
            <a:r>
              <a:rPr lang="en-ID" sz="1400" dirty="0"/>
              <a:t> </a:t>
            </a:r>
            <a:r>
              <a:rPr lang="en-ID" sz="1400" dirty="0" err="1"/>
              <a:t>tertinggi</a:t>
            </a:r>
            <a:r>
              <a:rPr lang="en-ID" sz="1400" dirty="0"/>
              <a:t> </a:t>
            </a:r>
            <a:r>
              <a:rPr lang="en-ID" sz="1400" dirty="0" err="1"/>
              <a:t>ada</a:t>
            </a:r>
            <a:r>
              <a:rPr lang="en-ID" sz="1400" dirty="0"/>
              <a:t> di cluster 1.</a:t>
            </a:r>
          </a:p>
          <a:p>
            <a:r>
              <a:rPr lang="en-ID" sz="1400" dirty="0"/>
              <a:t>Income </a:t>
            </a:r>
            <a:r>
              <a:rPr lang="en-ID" sz="1400" dirty="0" err="1"/>
              <a:t>tinggi</a:t>
            </a:r>
            <a:r>
              <a:rPr lang="en-ID" sz="1400" dirty="0"/>
              <a:t> </a:t>
            </a:r>
            <a:r>
              <a:rPr lang="en-ID" sz="1400" dirty="0" err="1"/>
              <a:t>memiliki</a:t>
            </a:r>
            <a:r>
              <a:rPr lang="en-ID" sz="1400" dirty="0"/>
              <a:t> </a:t>
            </a:r>
            <a:r>
              <a:rPr lang="en-ID" sz="1400" dirty="0" err="1"/>
              <a:t>kecenderungan</a:t>
            </a:r>
            <a:r>
              <a:rPr lang="en-ID" sz="1400" dirty="0"/>
              <a:t> </a:t>
            </a:r>
            <a:r>
              <a:rPr lang="en-ID" sz="1400" dirty="0" err="1"/>
              <a:t>untuk</a:t>
            </a:r>
            <a:r>
              <a:rPr lang="en-ID" sz="1400" dirty="0"/>
              <a:t> </a:t>
            </a:r>
            <a:r>
              <a:rPr lang="en-ID" sz="1400" dirty="0" err="1"/>
              <a:t>melakukan</a:t>
            </a:r>
            <a:r>
              <a:rPr lang="en-ID" sz="1400" dirty="0"/>
              <a:t> </a:t>
            </a:r>
            <a:r>
              <a:rPr lang="en-ID" sz="1400" dirty="0" err="1"/>
              <a:t>Total_Pengeluaran</a:t>
            </a:r>
            <a:r>
              <a:rPr lang="en-ID" sz="1400" dirty="0"/>
              <a:t> </a:t>
            </a:r>
            <a:r>
              <a:rPr lang="en-ID" sz="1400" dirty="0" err="1"/>
              <a:t>lebih</a:t>
            </a:r>
            <a:r>
              <a:rPr lang="en-ID" sz="1400" dirty="0"/>
              <a:t> </a:t>
            </a:r>
            <a:r>
              <a:rPr lang="en-ID" sz="1400" dirty="0" err="1"/>
              <a:t>banyak</a:t>
            </a:r>
            <a:r>
              <a:rPr lang="en-ID" sz="1400" dirty="0"/>
              <a:t>.</a:t>
            </a:r>
          </a:p>
          <a:p>
            <a:r>
              <a:rPr lang="en-ID" sz="1400" dirty="0" err="1"/>
              <a:t>Total_Transaksi</a:t>
            </a:r>
            <a:r>
              <a:rPr lang="en-ID" sz="1400" dirty="0"/>
              <a:t> </a:t>
            </a:r>
            <a:r>
              <a:rPr lang="en-ID" sz="1400" dirty="0" err="1"/>
              <a:t>rendah</a:t>
            </a:r>
            <a:r>
              <a:rPr lang="en-ID" sz="1400" dirty="0"/>
              <a:t> </a:t>
            </a:r>
            <a:r>
              <a:rPr lang="en-ID" sz="1400" dirty="0" err="1"/>
              <a:t>dapat</a:t>
            </a:r>
            <a:r>
              <a:rPr lang="en-ID" sz="1400" dirty="0"/>
              <a:t> </a:t>
            </a:r>
            <a:r>
              <a:rPr lang="en-ID" sz="1400" dirty="0" err="1"/>
              <a:t>disebabkan</a:t>
            </a:r>
            <a:r>
              <a:rPr lang="en-ID" sz="1400" dirty="0"/>
              <a:t> oleh income yang </a:t>
            </a:r>
            <a:r>
              <a:rPr lang="en-ID" sz="1400" dirty="0" err="1"/>
              <a:t>rendah</a:t>
            </a:r>
            <a:r>
              <a:rPr lang="en-ID" sz="1400" dirty="0"/>
              <a:t> juga.</a:t>
            </a:r>
          </a:p>
        </p:txBody>
      </p:sp>
      <p:pic>
        <p:nvPicPr>
          <p:cNvPr id="5" name="Picture 4">
            <a:extLst>
              <a:ext uri="{FF2B5EF4-FFF2-40B4-BE49-F238E27FC236}">
                <a16:creationId xmlns:a16="http://schemas.microsoft.com/office/drawing/2014/main" id="{2F91AE02-3B40-7AFA-E197-05793C856DB8}"/>
              </a:ext>
            </a:extLst>
          </p:cNvPr>
          <p:cNvPicPr>
            <a:picLocks noChangeAspect="1"/>
          </p:cNvPicPr>
          <p:nvPr/>
        </p:nvPicPr>
        <p:blipFill>
          <a:blip r:embed="rId2"/>
          <a:stretch>
            <a:fillRect/>
          </a:stretch>
        </p:blipFill>
        <p:spPr>
          <a:xfrm>
            <a:off x="1472688" y="610718"/>
            <a:ext cx="5505450" cy="2428875"/>
          </a:xfrm>
          <a:prstGeom prst="rect">
            <a:avLst/>
          </a:prstGeom>
        </p:spPr>
      </p:pic>
      <p:sp>
        <p:nvSpPr>
          <p:cNvPr id="6" name="Google Shape;115;p27">
            <a:hlinkClick r:id="rId3"/>
            <a:extLst>
              <a:ext uri="{FF2B5EF4-FFF2-40B4-BE49-F238E27FC236}">
                <a16:creationId xmlns:a16="http://schemas.microsoft.com/office/drawing/2014/main" id="{D4EDD645-084B-7CB5-8D5A-BA712F82CAA2}"/>
              </a:ext>
            </a:extLst>
          </p:cNvPr>
          <p:cNvSpPr txBox="1"/>
          <p:nvPr/>
        </p:nvSpPr>
        <p:spPr>
          <a:xfrm>
            <a:off x="4572000" y="4789500"/>
            <a:ext cx="4488000" cy="3540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endParaRPr sz="1100" dirty="0">
              <a:solidFill>
                <a:srgbClr val="000000"/>
              </a:solidFill>
            </a:endParaRPr>
          </a:p>
        </p:txBody>
      </p:sp>
    </p:spTree>
    <p:extLst>
      <p:ext uri="{BB962C8B-B14F-4D97-AF65-F5344CB8AC3E}">
        <p14:creationId xmlns:p14="http://schemas.microsoft.com/office/powerpoint/2010/main" val="4022228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07BD-ADC3-30DD-1713-72FBFB3ACD84}"/>
              </a:ext>
            </a:extLst>
          </p:cNvPr>
          <p:cNvSpPr>
            <a:spLocks noGrp="1"/>
          </p:cNvSpPr>
          <p:nvPr>
            <p:ph type="title"/>
          </p:nvPr>
        </p:nvSpPr>
        <p:spPr/>
        <p:txBody>
          <a:bodyPr/>
          <a:lstStyle/>
          <a:p>
            <a:r>
              <a:rPr lang="en-ID" dirty="0" err="1"/>
              <a:t>Rekomendasi</a:t>
            </a:r>
            <a:r>
              <a:rPr lang="en-ID" dirty="0"/>
              <a:t> </a:t>
            </a:r>
            <a:r>
              <a:rPr lang="en-ID" dirty="0" err="1"/>
              <a:t>Bisnis</a:t>
            </a:r>
            <a:r>
              <a:rPr lang="en-ID" dirty="0"/>
              <a:t> </a:t>
            </a:r>
          </a:p>
        </p:txBody>
      </p:sp>
      <p:sp>
        <p:nvSpPr>
          <p:cNvPr id="3" name="Text Placeholder 2">
            <a:extLst>
              <a:ext uri="{FF2B5EF4-FFF2-40B4-BE49-F238E27FC236}">
                <a16:creationId xmlns:a16="http://schemas.microsoft.com/office/drawing/2014/main" id="{04E1C0F5-1842-3148-6834-885B68EE063F}"/>
              </a:ext>
            </a:extLst>
          </p:cNvPr>
          <p:cNvSpPr>
            <a:spLocks noGrp="1"/>
          </p:cNvSpPr>
          <p:nvPr>
            <p:ph type="body" idx="1"/>
          </p:nvPr>
        </p:nvSpPr>
        <p:spPr/>
        <p:txBody>
          <a:bodyPr/>
          <a:lstStyle/>
          <a:p>
            <a:r>
              <a:rPr lang="en-US" dirty="0"/>
              <a:t>Cluster 1 </a:t>
            </a:r>
            <a:r>
              <a:rPr lang="en-US" dirty="0" err="1"/>
              <a:t>dipilih</a:t>
            </a:r>
            <a:r>
              <a:rPr lang="en-US" dirty="0"/>
              <a:t> </a:t>
            </a:r>
            <a:r>
              <a:rPr lang="en-US" dirty="0" err="1"/>
              <a:t>sebagai</a:t>
            </a:r>
            <a:r>
              <a:rPr lang="en-US" dirty="0"/>
              <a:t> target marketing.</a:t>
            </a:r>
          </a:p>
          <a:p>
            <a:r>
              <a:rPr lang="en-US" dirty="0" err="1"/>
              <a:t>Pelanggan</a:t>
            </a:r>
            <a:r>
              <a:rPr lang="en-US" dirty="0"/>
              <a:t> </a:t>
            </a:r>
            <a:r>
              <a:rPr lang="en-US" dirty="0" err="1"/>
              <a:t>dengan</a:t>
            </a:r>
            <a:r>
              <a:rPr lang="en-US" dirty="0"/>
              <a:t> Income yang </a:t>
            </a:r>
            <a:r>
              <a:rPr lang="en-US" dirty="0" err="1"/>
              <a:t>tinggi</a:t>
            </a:r>
            <a:r>
              <a:rPr lang="en-US" dirty="0"/>
              <a:t> </a:t>
            </a:r>
            <a:r>
              <a:rPr lang="en-US" dirty="0" err="1"/>
              <a:t>dapat</a:t>
            </a:r>
            <a:r>
              <a:rPr lang="en-US" dirty="0"/>
              <a:t> </a:t>
            </a:r>
            <a:r>
              <a:rPr lang="en-US" dirty="0" err="1"/>
              <a:t>menjadi</a:t>
            </a:r>
            <a:r>
              <a:rPr lang="en-US" dirty="0"/>
              <a:t> target marketing, </a:t>
            </a:r>
            <a:r>
              <a:rPr lang="en-US" dirty="0" err="1"/>
              <a:t>dengan</a:t>
            </a:r>
            <a:r>
              <a:rPr lang="en-US" dirty="0"/>
              <a:t> </a:t>
            </a:r>
            <a:r>
              <a:rPr lang="en-US" dirty="0" err="1"/>
              <a:t>cara</a:t>
            </a:r>
            <a:r>
              <a:rPr lang="en-US" dirty="0"/>
              <a:t> </a:t>
            </a:r>
            <a:r>
              <a:rPr lang="en-US" dirty="0" err="1"/>
              <a:t>menawarkan</a:t>
            </a:r>
            <a:r>
              <a:rPr lang="en-US" dirty="0"/>
              <a:t> </a:t>
            </a:r>
            <a:r>
              <a:rPr lang="en-US" dirty="0" err="1"/>
              <a:t>produk-produk</a:t>
            </a:r>
            <a:r>
              <a:rPr lang="en-US" dirty="0"/>
              <a:t> luxury, </a:t>
            </a:r>
            <a:r>
              <a:rPr lang="en-US" dirty="0" err="1"/>
              <a:t>sehingga</a:t>
            </a:r>
            <a:r>
              <a:rPr lang="en-US" dirty="0"/>
              <a:t> total </a:t>
            </a:r>
            <a:r>
              <a:rPr lang="en-US" dirty="0" err="1"/>
              <a:t>pengelurannya</a:t>
            </a:r>
            <a:r>
              <a:rPr lang="en-US" dirty="0"/>
              <a:t> juga </a:t>
            </a:r>
            <a:r>
              <a:rPr lang="en-US" dirty="0" err="1"/>
              <a:t>dapat</a:t>
            </a:r>
            <a:r>
              <a:rPr lang="en-US" dirty="0"/>
              <a:t> </a:t>
            </a:r>
            <a:r>
              <a:rPr lang="en-US" dirty="0" err="1"/>
              <a:t>meningkat</a:t>
            </a:r>
            <a:r>
              <a:rPr lang="en-US" dirty="0"/>
              <a:t>.</a:t>
            </a:r>
          </a:p>
        </p:txBody>
      </p:sp>
    </p:spTree>
    <p:extLst>
      <p:ext uri="{BB962C8B-B14F-4D97-AF65-F5344CB8AC3E}">
        <p14:creationId xmlns:p14="http://schemas.microsoft.com/office/powerpoint/2010/main" val="3264534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04334-C470-86B8-0CE5-89D8ECBD2E27}"/>
              </a:ext>
            </a:extLst>
          </p:cNvPr>
          <p:cNvSpPr>
            <a:spLocks noGrp="1"/>
          </p:cNvSpPr>
          <p:nvPr>
            <p:ph type="title"/>
          </p:nvPr>
        </p:nvSpPr>
        <p:spPr/>
        <p:txBody>
          <a:bodyPr/>
          <a:lstStyle/>
          <a:p>
            <a:endParaRPr lang="en-ID"/>
          </a:p>
        </p:txBody>
      </p:sp>
      <p:sp>
        <p:nvSpPr>
          <p:cNvPr id="3" name="Text Placeholder 2">
            <a:extLst>
              <a:ext uri="{FF2B5EF4-FFF2-40B4-BE49-F238E27FC236}">
                <a16:creationId xmlns:a16="http://schemas.microsoft.com/office/drawing/2014/main" id="{86F25127-DDAD-5212-D9DF-A64DA22BEEA8}"/>
              </a:ext>
            </a:extLst>
          </p:cNvPr>
          <p:cNvSpPr>
            <a:spLocks noGrp="1"/>
          </p:cNvSpPr>
          <p:nvPr>
            <p:ph type="body" idx="1"/>
          </p:nvPr>
        </p:nvSpPr>
        <p:spPr>
          <a:xfrm>
            <a:off x="311700" y="3868499"/>
            <a:ext cx="8684816" cy="1168075"/>
          </a:xfrm>
        </p:spPr>
        <p:txBody>
          <a:bodyPr>
            <a:normAutofit/>
          </a:bodyPr>
          <a:lstStyle/>
          <a:p>
            <a:pPr marL="114300" indent="0">
              <a:buNone/>
            </a:pPr>
            <a:r>
              <a:rPr lang="en-US" sz="1200" dirty="0" err="1"/>
              <a:t>Pembagian</a:t>
            </a:r>
            <a:r>
              <a:rPr lang="en-US" sz="1200" dirty="0"/>
              <a:t> </a:t>
            </a:r>
            <a:r>
              <a:rPr lang="en-US" sz="1200" dirty="0" err="1"/>
              <a:t>umur</a:t>
            </a:r>
            <a:r>
              <a:rPr lang="en-US" sz="1200" dirty="0"/>
              <a:t> </a:t>
            </a:r>
            <a:r>
              <a:rPr lang="en-US" sz="1200" dirty="0" err="1"/>
              <a:t>pelanggan</a:t>
            </a:r>
            <a:r>
              <a:rPr lang="en-US" sz="1200" dirty="0"/>
              <a:t> </a:t>
            </a:r>
            <a:r>
              <a:rPr lang="en-US" sz="1200" dirty="0" err="1"/>
              <a:t>adalah</a:t>
            </a:r>
            <a:r>
              <a:rPr lang="en-US" sz="1200" dirty="0"/>
              <a:t> </a:t>
            </a:r>
            <a:r>
              <a:rPr lang="en-US" sz="1200" dirty="0" err="1"/>
              <a:t>dewasa</a:t>
            </a:r>
            <a:r>
              <a:rPr lang="en-US" sz="1200" dirty="0"/>
              <a:t> </a:t>
            </a:r>
            <a:r>
              <a:rPr lang="en-US" sz="1200" dirty="0" err="1"/>
              <a:t>muda</a:t>
            </a:r>
            <a:r>
              <a:rPr lang="en-US" sz="1200" dirty="0"/>
              <a:t> (25-30 </a:t>
            </a:r>
            <a:r>
              <a:rPr lang="en-US" sz="1200" dirty="0" err="1"/>
              <a:t>tahun</a:t>
            </a:r>
            <a:r>
              <a:rPr lang="en-US" sz="1200" dirty="0"/>
              <a:t>), </a:t>
            </a:r>
            <a:r>
              <a:rPr lang="en-US" sz="1200" dirty="0" err="1"/>
              <a:t>dewasa</a:t>
            </a:r>
            <a:r>
              <a:rPr lang="en-US" sz="1200" dirty="0"/>
              <a:t> (30-65 </a:t>
            </a:r>
            <a:r>
              <a:rPr lang="en-US" sz="1200" dirty="0" err="1"/>
              <a:t>tahun</a:t>
            </a:r>
            <a:r>
              <a:rPr lang="en-US" sz="1200" dirty="0"/>
              <a:t>), dan </a:t>
            </a:r>
            <a:r>
              <a:rPr lang="en-US" sz="1200" dirty="0" err="1"/>
              <a:t>lansia</a:t>
            </a:r>
            <a:r>
              <a:rPr lang="en-US" sz="1200" dirty="0"/>
              <a:t> (&gt;65 </a:t>
            </a:r>
            <a:r>
              <a:rPr lang="en-US" sz="1200" dirty="0" err="1"/>
              <a:t>tahun</a:t>
            </a:r>
            <a:r>
              <a:rPr lang="en-US" sz="1200" dirty="0"/>
              <a:t>).</a:t>
            </a:r>
          </a:p>
          <a:p>
            <a:pPr marL="114300" indent="0">
              <a:buNone/>
            </a:pPr>
            <a:r>
              <a:rPr lang="en-US" sz="1200" dirty="0" err="1"/>
              <a:t>Pelanggan</a:t>
            </a:r>
            <a:r>
              <a:rPr lang="en-US" sz="1200" dirty="0"/>
              <a:t> </a:t>
            </a:r>
            <a:r>
              <a:rPr lang="en-US" sz="1200" dirty="0" err="1"/>
              <a:t>dalam</a:t>
            </a:r>
            <a:r>
              <a:rPr lang="en-US" sz="1200" dirty="0"/>
              <a:t> </a:t>
            </a:r>
            <a:r>
              <a:rPr lang="en-US" sz="1200" dirty="0" err="1"/>
              <a:t>rentang</a:t>
            </a:r>
            <a:r>
              <a:rPr lang="en-US" sz="1200" dirty="0"/>
              <a:t> </a:t>
            </a:r>
            <a:r>
              <a:rPr lang="en-US" sz="1200" dirty="0" err="1"/>
              <a:t>umur</a:t>
            </a:r>
            <a:r>
              <a:rPr lang="en-US" sz="1200" dirty="0"/>
              <a:t> </a:t>
            </a:r>
            <a:r>
              <a:rPr lang="en-US" sz="1200" dirty="0" err="1"/>
              <a:t>lansia</a:t>
            </a:r>
            <a:r>
              <a:rPr lang="en-US" sz="1200" dirty="0"/>
              <a:t> </a:t>
            </a:r>
            <a:r>
              <a:rPr lang="en-US" sz="1200" dirty="0" err="1"/>
              <a:t>memiliki</a:t>
            </a:r>
            <a:r>
              <a:rPr lang="en-US" sz="1200" dirty="0"/>
              <a:t> </a:t>
            </a:r>
            <a:r>
              <a:rPr lang="en-US" sz="1200" dirty="0" err="1"/>
              <a:t>persentase</a:t>
            </a:r>
            <a:r>
              <a:rPr lang="en-US" sz="1200" dirty="0"/>
              <a:t> </a:t>
            </a:r>
            <a:r>
              <a:rPr lang="en-US" sz="1200" dirty="0" err="1"/>
              <a:t>pembelian</a:t>
            </a:r>
            <a:r>
              <a:rPr lang="en-US" sz="1200" dirty="0"/>
              <a:t> </a:t>
            </a:r>
            <a:r>
              <a:rPr lang="en-US" sz="1200" dirty="0" err="1"/>
              <a:t>dibandingkan</a:t>
            </a:r>
            <a:r>
              <a:rPr lang="en-US" sz="1200" dirty="0"/>
              <a:t> </a:t>
            </a:r>
            <a:r>
              <a:rPr lang="en-US" sz="1200" dirty="0" err="1"/>
              <a:t>dengan</a:t>
            </a:r>
            <a:r>
              <a:rPr lang="en-US" sz="1200" dirty="0"/>
              <a:t> </a:t>
            </a:r>
            <a:r>
              <a:rPr lang="en-US" sz="1200" dirty="0" err="1"/>
              <a:t>jumlah</a:t>
            </a:r>
            <a:r>
              <a:rPr lang="en-US" sz="1200" dirty="0"/>
              <a:t> </a:t>
            </a:r>
            <a:r>
              <a:rPr lang="en-US" sz="1200" dirty="0" err="1"/>
              <a:t>kunjungan</a:t>
            </a:r>
            <a:r>
              <a:rPr lang="en-US" sz="1200" dirty="0"/>
              <a:t> web yang paling </a:t>
            </a:r>
            <a:r>
              <a:rPr lang="en-US" sz="1200" dirty="0" err="1"/>
              <a:t>tinggi</a:t>
            </a:r>
            <a:r>
              <a:rPr lang="en-US" sz="1200" dirty="0"/>
              <a:t>. Hal </a:t>
            </a:r>
            <a:r>
              <a:rPr lang="en-US" sz="1200" dirty="0" err="1"/>
              <a:t>ini</a:t>
            </a:r>
            <a:r>
              <a:rPr lang="en-US" sz="1200" dirty="0"/>
              <a:t> </a:t>
            </a:r>
            <a:r>
              <a:rPr lang="en-US" sz="1200" dirty="0" err="1"/>
              <a:t>dimungkinkan</a:t>
            </a:r>
            <a:r>
              <a:rPr lang="en-US" sz="1200" dirty="0"/>
              <a:t>  </a:t>
            </a:r>
            <a:r>
              <a:rPr lang="en-US" sz="1200" dirty="0" err="1"/>
              <a:t>terjadi</a:t>
            </a:r>
            <a:r>
              <a:rPr lang="en-US" sz="1200" dirty="0"/>
              <a:t> </a:t>
            </a:r>
            <a:r>
              <a:rPr lang="en-US" sz="1200" dirty="0" err="1"/>
              <a:t>karena</a:t>
            </a:r>
            <a:r>
              <a:rPr lang="en-US" sz="1200" dirty="0"/>
              <a:t> </a:t>
            </a:r>
            <a:r>
              <a:rPr lang="en-US" sz="1200" dirty="0" err="1"/>
              <a:t>lansia</a:t>
            </a:r>
            <a:r>
              <a:rPr lang="en-US" sz="1200" dirty="0"/>
              <a:t> yang </a:t>
            </a:r>
            <a:r>
              <a:rPr lang="en-US" sz="1200" dirty="0" err="1"/>
              <a:t>mengunjungi</a:t>
            </a:r>
            <a:r>
              <a:rPr lang="en-US" sz="1200" dirty="0"/>
              <a:t> web </a:t>
            </a:r>
            <a:r>
              <a:rPr lang="en-US" sz="1200" dirty="0" err="1"/>
              <a:t>telah</a:t>
            </a:r>
            <a:r>
              <a:rPr lang="en-US" sz="1200" dirty="0"/>
              <a:t> </a:t>
            </a:r>
            <a:r>
              <a:rPr lang="en-US" sz="1200" dirty="0" err="1"/>
              <a:t>memiliki</a:t>
            </a:r>
            <a:r>
              <a:rPr lang="en-US" sz="1200" dirty="0"/>
              <a:t> </a:t>
            </a:r>
            <a:r>
              <a:rPr lang="en-US" sz="1200" dirty="0" err="1"/>
              <a:t>tujuan</a:t>
            </a:r>
            <a:r>
              <a:rPr lang="en-US" sz="1200" dirty="0"/>
              <a:t> </a:t>
            </a:r>
            <a:r>
              <a:rPr lang="en-US" sz="1200" dirty="0" err="1"/>
              <a:t>pembelian</a:t>
            </a:r>
            <a:r>
              <a:rPr lang="en-US" sz="1200" dirty="0"/>
              <a:t> yang </a:t>
            </a:r>
            <a:r>
              <a:rPr lang="en-US" sz="1200" dirty="0" err="1"/>
              <a:t>jelas</a:t>
            </a:r>
            <a:r>
              <a:rPr lang="en-US" sz="1200" dirty="0"/>
              <a:t>, </a:t>
            </a:r>
            <a:r>
              <a:rPr lang="en-US" sz="1200" dirty="0" err="1"/>
              <a:t>dibandingkan</a:t>
            </a:r>
            <a:r>
              <a:rPr lang="en-US" sz="1200" dirty="0"/>
              <a:t> </a:t>
            </a:r>
            <a:r>
              <a:rPr lang="en-US" sz="1200" dirty="0" err="1"/>
              <a:t>pelanggan</a:t>
            </a:r>
            <a:r>
              <a:rPr lang="en-US" sz="1200" dirty="0"/>
              <a:t> </a:t>
            </a:r>
            <a:r>
              <a:rPr lang="en-US" sz="1200" dirty="0" err="1"/>
              <a:t>dewasa</a:t>
            </a:r>
            <a:r>
              <a:rPr lang="en-US" sz="1200" dirty="0"/>
              <a:t> </a:t>
            </a:r>
            <a:r>
              <a:rPr lang="en-US" sz="1200" dirty="0" err="1"/>
              <a:t>muda</a:t>
            </a:r>
            <a:r>
              <a:rPr lang="en-US" sz="1200" dirty="0"/>
              <a:t> yang </a:t>
            </a:r>
            <a:r>
              <a:rPr lang="en-US" sz="1200" dirty="0" err="1"/>
              <a:t>notabene</a:t>
            </a:r>
            <a:r>
              <a:rPr lang="en-US" sz="1200" dirty="0"/>
              <a:t> </a:t>
            </a:r>
            <a:r>
              <a:rPr lang="en-US" sz="1200" dirty="0" err="1"/>
              <a:t>lebih</a:t>
            </a:r>
            <a:r>
              <a:rPr lang="en-US" sz="1200" dirty="0"/>
              <a:t> </a:t>
            </a:r>
            <a:r>
              <a:rPr lang="en-US" sz="1200" dirty="0" err="1"/>
              <a:t>sering</a:t>
            </a:r>
            <a:r>
              <a:rPr lang="en-US" sz="1200" dirty="0"/>
              <a:t> </a:t>
            </a:r>
            <a:r>
              <a:rPr lang="en-US" sz="1200" dirty="0" err="1"/>
              <a:t>menjelajah</a:t>
            </a:r>
            <a:r>
              <a:rPr lang="en-US" sz="1200" dirty="0"/>
              <a:t> web.</a:t>
            </a:r>
            <a:endParaRPr lang="en-ID" sz="1200" dirty="0"/>
          </a:p>
        </p:txBody>
      </p:sp>
      <p:pic>
        <p:nvPicPr>
          <p:cNvPr id="1026" name="Picture 2">
            <a:extLst>
              <a:ext uri="{FF2B5EF4-FFF2-40B4-BE49-F238E27FC236}">
                <a16:creationId xmlns:a16="http://schemas.microsoft.com/office/drawing/2014/main" id="{8BD4FC11-049C-6524-DB3B-E5E254316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4625"/>
            <a:ext cx="9144000" cy="327977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15;p27">
            <a:hlinkClick r:id="rId3"/>
            <a:extLst>
              <a:ext uri="{FF2B5EF4-FFF2-40B4-BE49-F238E27FC236}">
                <a16:creationId xmlns:a16="http://schemas.microsoft.com/office/drawing/2014/main" id="{1354FDD0-B965-AF88-DB9C-2D9233AAC7BA}"/>
              </a:ext>
            </a:extLst>
          </p:cNvPr>
          <p:cNvSpPr txBox="1"/>
          <p:nvPr/>
        </p:nvSpPr>
        <p:spPr>
          <a:xfrm>
            <a:off x="4656000" y="4780075"/>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endParaRPr sz="1100" dirty="0">
              <a:solidFill>
                <a:srgbClr val="000000"/>
              </a:solidFill>
            </a:endParaRPr>
          </a:p>
        </p:txBody>
      </p:sp>
    </p:spTree>
    <p:extLst>
      <p:ext uri="{BB962C8B-B14F-4D97-AF65-F5344CB8AC3E}">
        <p14:creationId xmlns:p14="http://schemas.microsoft.com/office/powerpoint/2010/main" val="1303616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04334-C470-86B8-0CE5-89D8ECBD2E27}"/>
              </a:ext>
            </a:extLst>
          </p:cNvPr>
          <p:cNvSpPr>
            <a:spLocks noGrp="1"/>
          </p:cNvSpPr>
          <p:nvPr>
            <p:ph type="title"/>
          </p:nvPr>
        </p:nvSpPr>
        <p:spPr/>
        <p:txBody>
          <a:bodyPr/>
          <a:lstStyle/>
          <a:p>
            <a:endParaRPr lang="en-ID"/>
          </a:p>
        </p:txBody>
      </p:sp>
      <p:pic>
        <p:nvPicPr>
          <p:cNvPr id="3074" name="Picture 2">
            <a:extLst>
              <a:ext uri="{FF2B5EF4-FFF2-40B4-BE49-F238E27FC236}">
                <a16:creationId xmlns:a16="http://schemas.microsoft.com/office/drawing/2014/main" id="{7B655E1A-3122-F1B4-4FA0-A534560FF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8622"/>
            <a:ext cx="9144000" cy="2990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39D158F8-A1BC-3DEB-84CE-59E746B97333}"/>
              </a:ext>
            </a:extLst>
          </p:cNvPr>
          <p:cNvSpPr>
            <a:spLocks noGrp="1"/>
          </p:cNvSpPr>
          <p:nvPr>
            <p:ph type="body" idx="1"/>
          </p:nvPr>
        </p:nvSpPr>
        <p:spPr>
          <a:xfrm>
            <a:off x="311150" y="3790336"/>
            <a:ext cx="8685213" cy="1288078"/>
          </a:xfrm>
        </p:spPr>
        <p:txBody>
          <a:bodyPr>
            <a:normAutofit/>
          </a:bodyPr>
          <a:lstStyle/>
          <a:p>
            <a:pPr marL="114300" indent="0">
              <a:buNone/>
            </a:pPr>
            <a:r>
              <a:rPr lang="en-US" sz="1200" dirty="0"/>
              <a:t>Sama </a:t>
            </a:r>
            <a:r>
              <a:rPr lang="en-US" sz="1200" dirty="0" err="1"/>
              <a:t>seperti</a:t>
            </a:r>
            <a:r>
              <a:rPr lang="en-US" sz="1200" dirty="0"/>
              <a:t> </a:t>
            </a:r>
            <a:r>
              <a:rPr lang="en-US" sz="1200" dirty="0" err="1"/>
              <a:t>sebelumnya</a:t>
            </a:r>
            <a:r>
              <a:rPr lang="en-US" sz="1200" dirty="0"/>
              <a:t>, </a:t>
            </a:r>
            <a:r>
              <a:rPr lang="en-US" sz="1200" dirty="0" err="1"/>
              <a:t>pelanggan</a:t>
            </a:r>
            <a:r>
              <a:rPr lang="en-US" sz="1200" dirty="0"/>
              <a:t> </a:t>
            </a:r>
            <a:r>
              <a:rPr lang="en-US" sz="1200" dirty="0" err="1"/>
              <a:t>dalam</a:t>
            </a:r>
            <a:r>
              <a:rPr lang="en-US" sz="1200" dirty="0"/>
              <a:t> </a:t>
            </a:r>
            <a:r>
              <a:rPr lang="en-US" sz="1200" dirty="0" err="1"/>
              <a:t>rentang</a:t>
            </a:r>
            <a:r>
              <a:rPr lang="en-US" sz="1200" dirty="0"/>
              <a:t> </a:t>
            </a:r>
            <a:r>
              <a:rPr lang="en-US" sz="1200" dirty="0" err="1"/>
              <a:t>umur</a:t>
            </a:r>
            <a:r>
              <a:rPr lang="en-US" sz="1200" dirty="0"/>
              <a:t> </a:t>
            </a:r>
            <a:r>
              <a:rPr lang="en-US" sz="1200" dirty="0" err="1"/>
              <a:t>lansia</a:t>
            </a:r>
            <a:r>
              <a:rPr lang="en-US" sz="1200" dirty="0"/>
              <a:t> </a:t>
            </a:r>
            <a:r>
              <a:rPr lang="en-US" sz="1200" dirty="0" err="1"/>
              <a:t>memiliki</a:t>
            </a:r>
            <a:r>
              <a:rPr lang="en-US" sz="1200" dirty="0"/>
              <a:t> </a:t>
            </a:r>
            <a:r>
              <a:rPr lang="en-US" sz="1200" dirty="0" err="1"/>
              <a:t>presentase</a:t>
            </a:r>
            <a:r>
              <a:rPr lang="en-US" sz="1200" dirty="0"/>
              <a:t> </a:t>
            </a:r>
            <a:r>
              <a:rPr lang="en-US" sz="1200" dirty="0" err="1"/>
              <a:t>pembelian</a:t>
            </a:r>
            <a:r>
              <a:rPr lang="en-US" sz="1200" dirty="0"/>
              <a:t> yang paling </a:t>
            </a:r>
            <a:r>
              <a:rPr lang="en-US" sz="1200" dirty="0" err="1"/>
              <a:t>tinggi</a:t>
            </a:r>
            <a:r>
              <a:rPr lang="en-US" sz="1200" dirty="0"/>
              <a:t>. </a:t>
            </a:r>
            <a:r>
              <a:rPr lang="en-US" sz="1200" dirty="0" err="1"/>
              <a:t>Kemudian</a:t>
            </a:r>
            <a:r>
              <a:rPr lang="en-US" sz="1200" dirty="0"/>
              <a:t>, </a:t>
            </a:r>
            <a:r>
              <a:rPr lang="en-US" sz="1200" dirty="0" err="1"/>
              <a:t>pelanggan</a:t>
            </a:r>
            <a:r>
              <a:rPr lang="en-US" sz="1200" dirty="0"/>
              <a:t> yang </a:t>
            </a:r>
            <a:r>
              <a:rPr lang="en-US" sz="1200" dirty="0" err="1"/>
              <a:t>tidak</a:t>
            </a:r>
            <a:r>
              <a:rPr lang="en-US" sz="1200" dirty="0"/>
              <a:t> </a:t>
            </a:r>
            <a:r>
              <a:rPr lang="en-US" sz="1200" dirty="0" err="1"/>
              <a:t>memiliki</a:t>
            </a:r>
            <a:r>
              <a:rPr lang="en-US" sz="1200" dirty="0"/>
              <a:t> </a:t>
            </a:r>
            <a:r>
              <a:rPr lang="en-US" sz="1200" dirty="0" err="1"/>
              <a:t>anak</a:t>
            </a:r>
            <a:r>
              <a:rPr lang="en-US" sz="1200" dirty="0"/>
              <a:t> </a:t>
            </a:r>
            <a:r>
              <a:rPr lang="en-US" sz="1200" dirty="0" err="1"/>
              <a:t>ternyata</a:t>
            </a:r>
            <a:r>
              <a:rPr lang="en-US" sz="1200" dirty="0"/>
              <a:t> juga </a:t>
            </a:r>
            <a:r>
              <a:rPr lang="en-US" sz="1200" dirty="0" err="1"/>
              <a:t>tinggi</a:t>
            </a:r>
            <a:r>
              <a:rPr lang="en-US" sz="1200" dirty="0"/>
              <a:t> </a:t>
            </a:r>
            <a:r>
              <a:rPr lang="en-US" sz="1200" dirty="0" err="1"/>
              <a:t>dalam</a:t>
            </a:r>
            <a:r>
              <a:rPr lang="en-US" sz="1200" dirty="0"/>
              <a:t> </a:t>
            </a:r>
            <a:r>
              <a:rPr lang="en-US" sz="1200" dirty="0" err="1"/>
              <a:t>presentase</a:t>
            </a:r>
            <a:r>
              <a:rPr lang="en-US" sz="1200" dirty="0"/>
              <a:t> </a:t>
            </a:r>
            <a:r>
              <a:rPr lang="en-US" sz="1200" dirty="0" err="1"/>
              <a:t>pembelian</a:t>
            </a:r>
            <a:r>
              <a:rPr lang="en-US" sz="1200" dirty="0"/>
              <a:t>, </a:t>
            </a:r>
            <a:r>
              <a:rPr lang="en-US" sz="1200" dirty="0" err="1"/>
              <a:t>sedangkan</a:t>
            </a:r>
            <a:r>
              <a:rPr lang="en-US" sz="1200" dirty="0"/>
              <a:t> yang </a:t>
            </a:r>
            <a:r>
              <a:rPr lang="en-US" sz="1200" dirty="0" err="1"/>
              <a:t>memiliki</a:t>
            </a:r>
            <a:r>
              <a:rPr lang="en-US" sz="1200" dirty="0"/>
              <a:t> </a:t>
            </a:r>
            <a:r>
              <a:rPr lang="en-US" sz="1200" dirty="0" err="1"/>
              <a:t>anak</a:t>
            </a:r>
            <a:r>
              <a:rPr lang="en-US" sz="1200" dirty="0"/>
              <a:t> </a:t>
            </a:r>
            <a:r>
              <a:rPr lang="en-US" sz="1200" dirty="0" err="1"/>
              <a:t>lebih</a:t>
            </a:r>
            <a:r>
              <a:rPr lang="en-US" sz="1200" dirty="0"/>
              <a:t> </a:t>
            </a:r>
            <a:r>
              <a:rPr lang="en-US" sz="1200" dirty="0" err="1"/>
              <a:t>dari</a:t>
            </a:r>
            <a:r>
              <a:rPr lang="en-US" sz="1200" dirty="0"/>
              <a:t> 2, </a:t>
            </a:r>
            <a:r>
              <a:rPr lang="en-US" sz="1200" dirty="0" err="1"/>
              <a:t>memiliki</a:t>
            </a:r>
            <a:r>
              <a:rPr lang="en-US" sz="1200" dirty="0"/>
              <a:t> </a:t>
            </a:r>
            <a:r>
              <a:rPr lang="en-US" sz="1200" dirty="0" err="1"/>
              <a:t>presentase</a:t>
            </a:r>
            <a:r>
              <a:rPr lang="en-US" sz="1200" dirty="0"/>
              <a:t> yang paling </a:t>
            </a:r>
            <a:r>
              <a:rPr lang="en-US" sz="1200" dirty="0" err="1"/>
              <a:t>rendah</a:t>
            </a:r>
            <a:r>
              <a:rPr lang="en-US" sz="1200" dirty="0"/>
              <a:t>. </a:t>
            </a:r>
            <a:r>
              <a:rPr lang="en-US" sz="1200" dirty="0" err="1"/>
              <a:t>Profil</a:t>
            </a:r>
            <a:r>
              <a:rPr lang="en-US" sz="1200" dirty="0"/>
              <a:t> </a:t>
            </a:r>
            <a:r>
              <a:rPr lang="en-US" sz="1200" dirty="0" err="1"/>
              <a:t>pelanggan</a:t>
            </a:r>
            <a:r>
              <a:rPr lang="en-US" sz="1200" dirty="0"/>
              <a:t> yang </a:t>
            </a:r>
            <a:r>
              <a:rPr lang="en-US" sz="1200" dirty="0" err="1"/>
              <a:t>cenderung</a:t>
            </a:r>
            <a:r>
              <a:rPr lang="en-US" sz="1200" dirty="0"/>
              <a:t> </a:t>
            </a:r>
            <a:r>
              <a:rPr lang="en-US" sz="1200" dirty="0" err="1"/>
              <a:t>tidak</a:t>
            </a:r>
            <a:r>
              <a:rPr lang="en-US" sz="1200" dirty="0"/>
              <a:t> </a:t>
            </a:r>
            <a:r>
              <a:rPr lang="en-US" sz="1200" dirty="0" err="1"/>
              <a:t>memiliki</a:t>
            </a:r>
            <a:r>
              <a:rPr lang="en-US" sz="1200" dirty="0"/>
              <a:t> </a:t>
            </a:r>
            <a:r>
              <a:rPr lang="en-US" sz="1200" dirty="0" err="1"/>
              <a:t>anak</a:t>
            </a:r>
            <a:r>
              <a:rPr lang="en-US" sz="1200" dirty="0"/>
              <a:t> </a:t>
            </a:r>
            <a:r>
              <a:rPr lang="en-US" sz="1200" dirty="0" err="1"/>
              <a:t>banyak</a:t>
            </a:r>
            <a:r>
              <a:rPr lang="en-US" sz="1200" dirty="0"/>
              <a:t>, </a:t>
            </a:r>
            <a:r>
              <a:rPr lang="en-US" sz="1200" dirty="0" err="1"/>
              <a:t>dengan</a:t>
            </a:r>
            <a:r>
              <a:rPr lang="en-US" sz="1200" dirty="0"/>
              <a:t> </a:t>
            </a:r>
            <a:r>
              <a:rPr lang="en-US" sz="1200" dirty="0" err="1"/>
              <a:t>umur</a:t>
            </a:r>
            <a:r>
              <a:rPr lang="en-US" sz="1200" dirty="0"/>
              <a:t> </a:t>
            </a:r>
            <a:r>
              <a:rPr lang="en-US" sz="1200" dirty="0" err="1"/>
              <a:t>lansia</a:t>
            </a:r>
            <a:r>
              <a:rPr lang="en-US" sz="1200" dirty="0"/>
              <a:t> yang </a:t>
            </a:r>
            <a:r>
              <a:rPr lang="en-US" sz="1200" dirty="0" err="1"/>
              <a:t>tinggi</a:t>
            </a:r>
            <a:r>
              <a:rPr lang="en-US" sz="1200" dirty="0"/>
              <a:t>, </a:t>
            </a:r>
            <a:r>
              <a:rPr lang="en-US" sz="1200" dirty="0" err="1"/>
              <a:t>berhubungan</a:t>
            </a:r>
            <a:r>
              <a:rPr lang="en-US" sz="1200" dirty="0"/>
              <a:t> </a:t>
            </a:r>
            <a:r>
              <a:rPr lang="en-US" sz="1200" dirty="0" err="1"/>
              <a:t>dengan</a:t>
            </a:r>
            <a:r>
              <a:rPr lang="en-US" sz="1200" dirty="0"/>
              <a:t> </a:t>
            </a:r>
            <a:r>
              <a:rPr lang="en-US" sz="1200" dirty="0" err="1"/>
              <a:t>populasi</a:t>
            </a:r>
            <a:r>
              <a:rPr lang="en-US" sz="1200" dirty="0"/>
              <a:t> </a:t>
            </a:r>
            <a:r>
              <a:rPr lang="en-US" sz="1200" dirty="0" err="1"/>
              <a:t>penduduk</a:t>
            </a:r>
            <a:r>
              <a:rPr lang="en-US" sz="1200" dirty="0"/>
              <a:t> </a:t>
            </a:r>
            <a:r>
              <a:rPr lang="en-US" sz="1200" dirty="0" err="1"/>
              <a:t>dengan</a:t>
            </a:r>
            <a:r>
              <a:rPr lang="en-US" sz="1200" dirty="0"/>
              <a:t> </a:t>
            </a:r>
            <a:r>
              <a:rPr lang="en-US" sz="1200" dirty="0" err="1"/>
              <a:t>pola</a:t>
            </a:r>
            <a:r>
              <a:rPr lang="en-US" sz="1200" dirty="0"/>
              <a:t> </a:t>
            </a:r>
            <a:r>
              <a:rPr lang="en-US" sz="1200" dirty="0" err="1"/>
              <a:t>piramida</a:t>
            </a:r>
            <a:r>
              <a:rPr lang="en-US" sz="1200" dirty="0"/>
              <a:t> </a:t>
            </a:r>
            <a:r>
              <a:rPr lang="en-US" sz="1200" dirty="0" err="1"/>
              <a:t>terbalik</a:t>
            </a:r>
            <a:r>
              <a:rPr lang="en-US" sz="1200" dirty="0"/>
              <a:t>. </a:t>
            </a:r>
            <a:r>
              <a:rPr lang="en-US" sz="1200" dirty="0" err="1"/>
              <a:t>Produk</a:t>
            </a:r>
            <a:r>
              <a:rPr lang="en-US" sz="1200" dirty="0"/>
              <a:t> yang </a:t>
            </a:r>
            <a:r>
              <a:rPr lang="en-US" sz="1200" dirty="0" err="1"/>
              <a:t>dapat</a:t>
            </a:r>
            <a:r>
              <a:rPr lang="en-US" sz="1200" dirty="0"/>
              <a:t> </a:t>
            </a:r>
            <a:r>
              <a:rPr lang="en-US" sz="1200" dirty="0" err="1"/>
              <a:t>membantu</a:t>
            </a:r>
            <a:r>
              <a:rPr lang="en-US" sz="1200" dirty="0"/>
              <a:t> </a:t>
            </a:r>
            <a:r>
              <a:rPr lang="en-US" sz="1200" dirty="0" err="1"/>
              <a:t>lansia</a:t>
            </a:r>
            <a:r>
              <a:rPr lang="en-US" sz="1200" dirty="0"/>
              <a:t> </a:t>
            </a:r>
            <a:r>
              <a:rPr lang="en-US" sz="1200" dirty="0" err="1"/>
              <a:t>dapat</a:t>
            </a:r>
            <a:r>
              <a:rPr lang="en-US" sz="1200" dirty="0"/>
              <a:t> </a:t>
            </a:r>
            <a:r>
              <a:rPr lang="en-US" sz="1200" dirty="0" err="1"/>
              <a:t>lebih</a:t>
            </a:r>
            <a:r>
              <a:rPr lang="en-US" sz="1200" dirty="0"/>
              <a:t> </a:t>
            </a:r>
            <a:r>
              <a:rPr lang="en-US" sz="1200" dirty="0" err="1"/>
              <a:t>diutamakan</a:t>
            </a:r>
            <a:r>
              <a:rPr lang="en-US" sz="1200" dirty="0"/>
              <a:t> </a:t>
            </a:r>
            <a:r>
              <a:rPr lang="en-US" sz="1200" dirty="0" err="1"/>
              <a:t>untuk</a:t>
            </a:r>
            <a:r>
              <a:rPr lang="en-US" sz="1200" dirty="0"/>
              <a:t> </a:t>
            </a:r>
            <a:r>
              <a:rPr lang="en-US" sz="1200" dirty="0" err="1"/>
              <a:t>promosi</a:t>
            </a:r>
            <a:r>
              <a:rPr lang="en-US" sz="1200" dirty="0"/>
              <a:t> </a:t>
            </a:r>
            <a:r>
              <a:rPr lang="en-US" sz="1200" dirty="0" err="1"/>
              <a:t>ke</a:t>
            </a:r>
            <a:r>
              <a:rPr lang="en-US" sz="1200" dirty="0"/>
              <a:t> </a:t>
            </a:r>
            <a:r>
              <a:rPr lang="en-US" sz="1200" dirty="0" err="1"/>
              <a:t>pelanggan</a:t>
            </a:r>
            <a:r>
              <a:rPr lang="en-US" sz="1200" dirty="0"/>
              <a:t>.</a:t>
            </a:r>
            <a:endParaRPr lang="en-ID" sz="1200" dirty="0"/>
          </a:p>
        </p:txBody>
      </p:sp>
      <p:sp>
        <p:nvSpPr>
          <p:cNvPr id="5" name="Google Shape;115;p27">
            <a:hlinkClick r:id="rId3"/>
            <a:extLst>
              <a:ext uri="{FF2B5EF4-FFF2-40B4-BE49-F238E27FC236}">
                <a16:creationId xmlns:a16="http://schemas.microsoft.com/office/drawing/2014/main" id="{0AA92C25-D91B-BB9C-BA0D-406C96E3E223}"/>
              </a:ext>
            </a:extLst>
          </p:cNvPr>
          <p:cNvSpPr txBox="1"/>
          <p:nvPr/>
        </p:nvSpPr>
        <p:spPr>
          <a:xfrm>
            <a:off x="4656000" y="4780075"/>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endParaRPr sz="1100" dirty="0">
              <a:solidFill>
                <a:srgbClr val="000000"/>
              </a:solidFill>
            </a:endParaRPr>
          </a:p>
        </p:txBody>
      </p:sp>
    </p:spTree>
    <p:extLst>
      <p:ext uri="{BB962C8B-B14F-4D97-AF65-F5344CB8AC3E}">
        <p14:creationId xmlns:p14="http://schemas.microsoft.com/office/powerpoint/2010/main" val="2394992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04334-C470-86B8-0CE5-89D8ECBD2E27}"/>
              </a:ext>
            </a:extLst>
          </p:cNvPr>
          <p:cNvSpPr>
            <a:spLocks noGrp="1"/>
          </p:cNvSpPr>
          <p:nvPr>
            <p:ph type="title"/>
          </p:nvPr>
        </p:nvSpPr>
        <p:spPr/>
        <p:txBody>
          <a:bodyPr/>
          <a:lstStyle/>
          <a:p>
            <a:endParaRPr lang="en-ID"/>
          </a:p>
        </p:txBody>
      </p:sp>
      <p:sp>
        <p:nvSpPr>
          <p:cNvPr id="3" name="Text Placeholder 2">
            <a:extLst>
              <a:ext uri="{FF2B5EF4-FFF2-40B4-BE49-F238E27FC236}">
                <a16:creationId xmlns:a16="http://schemas.microsoft.com/office/drawing/2014/main" id="{86F25127-DDAD-5212-D9DF-A64DA22BEEA8}"/>
              </a:ext>
            </a:extLst>
          </p:cNvPr>
          <p:cNvSpPr>
            <a:spLocks noGrp="1"/>
          </p:cNvSpPr>
          <p:nvPr>
            <p:ph type="body" idx="1"/>
          </p:nvPr>
        </p:nvSpPr>
        <p:spPr>
          <a:xfrm>
            <a:off x="311700" y="3957407"/>
            <a:ext cx="8832300" cy="1075864"/>
          </a:xfrm>
        </p:spPr>
        <p:txBody>
          <a:bodyPr>
            <a:normAutofit/>
          </a:bodyPr>
          <a:lstStyle/>
          <a:p>
            <a:pPr marL="114300" indent="0">
              <a:buNone/>
            </a:pPr>
            <a:r>
              <a:rPr lang="en-US" sz="1200" dirty="0"/>
              <a:t>Akan </a:t>
            </a:r>
            <a:r>
              <a:rPr lang="en-US" sz="1200" dirty="0" err="1"/>
              <a:t>tetapi</a:t>
            </a:r>
            <a:r>
              <a:rPr lang="en-US" sz="1200" dirty="0"/>
              <a:t>, total </a:t>
            </a:r>
            <a:r>
              <a:rPr lang="en-US" sz="1200" dirty="0" err="1"/>
              <a:t>transaksi</a:t>
            </a:r>
            <a:r>
              <a:rPr lang="en-US" sz="1200" dirty="0"/>
              <a:t> yang paling </a:t>
            </a:r>
            <a:r>
              <a:rPr lang="en-US" sz="1200" dirty="0" err="1"/>
              <a:t>tinggi</a:t>
            </a:r>
            <a:r>
              <a:rPr lang="en-US" sz="1200" dirty="0"/>
              <a:t> </a:t>
            </a:r>
            <a:r>
              <a:rPr lang="en-US" sz="1200" dirty="0" err="1"/>
              <a:t>dilakukan</a:t>
            </a:r>
            <a:r>
              <a:rPr lang="en-US" sz="1200" dirty="0"/>
              <a:t> oleh </a:t>
            </a:r>
            <a:r>
              <a:rPr lang="en-US" sz="1200" dirty="0" err="1"/>
              <a:t>kelompok</a:t>
            </a:r>
            <a:r>
              <a:rPr lang="en-US" sz="1200" dirty="0"/>
              <a:t> </a:t>
            </a:r>
            <a:r>
              <a:rPr lang="en-US" sz="1200" dirty="0" err="1"/>
              <a:t>umur</a:t>
            </a:r>
            <a:r>
              <a:rPr lang="en-US" sz="1200" dirty="0"/>
              <a:t> </a:t>
            </a:r>
            <a:r>
              <a:rPr lang="en-US" sz="1200" dirty="0" err="1"/>
              <a:t>dewasa</a:t>
            </a:r>
            <a:r>
              <a:rPr lang="en-US" sz="1200" dirty="0"/>
              <a:t>. </a:t>
            </a:r>
            <a:r>
              <a:rPr lang="en-US" sz="1200" dirty="0" err="1"/>
              <a:t>Walaupun</a:t>
            </a:r>
            <a:r>
              <a:rPr lang="en-US" sz="1200" dirty="0"/>
              <a:t> </a:t>
            </a:r>
            <a:r>
              <a:rPr lang="en-US" sz="1200" dirty="0" err="1"/>
              <a:t>lansia</a:t>
            </a:r>
            <a:r>
              <a:rPr lang="en-US" sz="1200" dirty="0"/>
              <a:t> </a:t>
            </a:r>
            <a:r>
              <a:rPr lang="en-US" sz="1200" dirty="0" err="1"/>
              <a:t>memiliki</a:t>
            </a:r>
            <a:r>
              <a:rPr lang="en-US" sz="1200" dirty="0"/>
              <a:t> </a:t>
            </a:r>
            <a:r>
              <a:rPr lang="en-US" sz="1200" dirty="0" err="1"/>
              <a:t>presentase</a:t>
            </a:r>
            <a:r>
              <a:rPr lang="en-US" sz="1200" dirty="0"/>
              <a:t> </a:t>
            </a:r>
            <a:r>
              <a:rPr lang="en-US" sz="1200" dirty="0" err="1"/>
              <a:t>pembelian</a:t>
            </a:r>
            <a:r>
              <a:rPr lang="en-US" sz="1200" dirty="0"/>
              <a:t> </a:t>
            </a:r>
            <a:r>
              <a:rPr lang="en-US" sz="1200" dirty="0" err="1"/>
              <a:t>dibandingkan</a:t>
            </a:r>
            <a:r>
              <a:rPr lang="en-US" sz="1200" dirty="0"/>
              <a:t> </a:t>
            </a:r>
            <a:r>
              <a:rPr lang="en-US" sz="1200" dirty="0" err="1"/>
              <a:t>kunjungan</a:t>
            </a:r>
            <a:r>
              <a:rPr lang="en-US" sz="1200" dirty="0"/>
              <a:t> web yang </a:t>
            </a:r>
            <a:r>
              <a:rPr lang="en-US" sz="1200" dirty="0" err="1"/>
              <a:t>tinggi</a:t>
            </a:r>
            <a:r>
              <a:rPr lang="en-US" sz="1200" dirty="0"/>
              <a:t>, </a:t>
            </a:r>
            <a:r>
              <a:rPr lang="en-US" sz="1200" dirty="0" err="1"/>
              <a:t>ternyata</a:t>
            </a:r>
            <a:r>
              <a:rPr lang="en-US" sz="1200" dirty="0"/>
              <a:t> total </a:t>
            </a:r>
            <a:r>
              <a:rPr lang="en-US" sz="1200" dirty="0" err="1"/>
              <a:t>transaksinya</a:t>
            </a:r>
            <a:r>
              <a:rPr lang="en-US" sz="1200" dirty="0"/>
              <a:t> </a:t>
            </a:r>
            <a:r>
              <a:rPr lang="en-US" sz="1200" dirty="0" err="1"/>
              <a:t>masih</a:t>
            </a:r>
            <a:r>
              <a:rPr lang="en-US" sz="1200" dirty="0"/>
              <a:t> </a:t>
            </a:r>
            <a:r>
              <a:rPr lang="en-US" sz="1200" dirty="0" err="1"/>
              <a:t>lebih</a:t>
            </a:r>
            <a:r>
              <a:rPr lang="en-US" sz="1200" dirty="0"/>
              <a:t> </a:t>
            </a:r>
            <a:r>
              <a:rPr lang="en-US" sz="1200" dirty="0" err="1"/>
              <a:t>rendah</a:t>
            </a:r>
            <a:r>
              <a:rPr lang="en-US" sz="1200" dirty="0"/>
              <a:t>. </a:t>
            </a:r>
            <a:r>
              <a:rPr lang="en-US" sz="1200" dirty="0" err="1"/>
              <a:t>Kelompok</a:t>
            </a:r>
            <a:r>
              <a:rPr lang="en-US" sz="1200" dirty="0"/>
              <a:t> </a:t>
            </a:r>
            <a:r>
              <a:rPr lang="en-US" sz="1200" dirty="0" err="1"/>
              <a:t>dewasa</a:t>
            </a:r>
            <a:r>
              <a:rPr lang="en-US" sz="1200" dirty="0"/>
              <a:t> </a:t>
            </a:r>
            <a:r>
              <a:rPr lang="en-US" sz="1200" dirty="0" err="1"/>
              <a:t>memiliki</a:t>
            </a:r>
            <a:r>
              <a:rPr lang="en-US" sz="1200" dirty="0"/>
              <a:t> </a:t>
            </a:r>
            <a:r>
              <a:rPr lang="en-US" sz="1200" dirty="0" err="1"/>
              <a:t>lebih</a:t>
            </a:r>
            <a:r>
              <a:rPr lang="en-US" sz="1200" dirty="0"/>
              <a:t> </a:t>
            </a:r>
            <a:r>
              <a:rPr lang="en-US" sz="1200" dirty="0" err="1"/>
              <a:t>banyak</a:t>
            </a:r>
            <a:r>
              <a:rPr lang="en-US" sz="1200" dirty="0"/>
              <a:t> </a:t>
            </a:r>
            <a:r>
              <a:rPr lang="en-US" sz="1200" dirty="0" err="1"/>
              <a:t>kebutuhan</a:t>
            </a:r>
            <a:r>
              <a:rPr lang="en-US" sz="1200" dirty="0"/>
              <a:t> </a:t>
            </a:r>
            <a:r>
              <a:rPr lang="en-US" sz="1200" dirty="0" err="1"/>
              <a:t>dibandingkan</a:t>
            </a:r>
            <a:r>
              <a:rPr lang="en-US" sz="1200" dirty="0"/>
              <a:t> </a:t>
            </a:r>
            <a:r>
              <a:rPr lang="en-US" sz="1200" dirty="0" err="1"/>
              <a:t>dengan</a:t>
            </a:r>
            <a:r>
              <a:rPr lang="en-US" sz="1200" dirty="0"/>
              <a:t> </a:t>
            </a:r>
            <a:r>
              <a:rPr lang="en-US" sz="1200" dirty="0" err="1"/>
              <a:t>kelompok</a:t>
            </a:r>
            <a:r>
              <a:rPr lang="en-US" sz="1200" dirty="0"/>
              <a:t> </a:t>
            </a:r>
            <a:r>
              <a:rPr lang="en-US" sz="1200" dirty="0" err="1"/>
              <a:t>lansia</a:t>
            </a:r>
            <a:r>
              <a:rPr lang="en-US" sz="1200" dirty="0"/>
              <a:t>.</a:t>
            </a:r>
            <a:endParaRPr lang="en-ID" sz="1200" dirty="0"/>
          </a:p>
        </p:txBody>
      </p:sp>
      <p:pic>
        <p:nvPicPr>
          <p:cNvPr id="4098" name="Picture 2">
            <a:extLst>
              <a:ext uri="{FF2B5EF4-FFF2-40B4-BE49-F238E27FC236}">
                <a16:creationId xmlns:a16="http://schemas.microsoft.com/office/drawing/2014/main" id="{38CC0A59-8866-E9BF-7D45-17A69FEFB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8161"/>
            <a:ext cx="9144000" cy="3252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427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04334-C470-86B8-0CE5-89D8ECBD2E27}"/>
              </a:ext>
            </a:extLst>
          </p:cNvPr>
          <p:cNvSpPr>
            <a:spLocks noGrp="1"/>
          </p:cNvSpPr>
          <p:nvPr>
            <p:ph type="title"/>
          </p:nvPr>
        </p:nvSpPr>
        <p:spPr/>
        <p:txBody>
          <a:bodyPr/>
          <a:lstStyle/>
          <a:p>
            <a:endParaRPr lang="en-ID"/>
          </a:p>
        </p:txBody>
      </p:sp>
      <p:pic>
        <p:nvPicPr>
          <p:cNvPr id="2050" name="Picture 2">
            <a:extLst>
              <a:ext uri="{FF2B5EF4-FFF2-40B4-BE49-F238E27FC236}">
                <a16:creationId xmlns:a16="http://schemas.microsoft.com/office/drawing/2014/main" id="{73F267B4-FA0D-2078-8C42-7E50AF9C5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4318"/>
            <a:ext cx="9144000" cy="3100387"/>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8086E65B-B54D-CC9D-CDC5-6E8E3A642E8F}"/>
              </a:ext>
            </a:extLst>
          </p:cNvPr>
          <p:cNvSpPr txBox="1">
            <a:spLocks/>
          </p:cNvSpPr>
          <p:nvPr/>
        </p:nvSpPr>
        <p:spPr>
          <a:xfrm>
            <a:off x="311700" y="3855336"/>
            <a:ext cx="8684816" cy="1168075"/>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1200" dirty="0" err="1"/>
              <a:t>Pelanggan</a:t>
            </a:r>
            <a:r>
              <a:rPr lang="en-US" sz="1200" dirty="0"/>
              <a:t> </a:t>
            </a:r>
            <a:r>
              <a:rPr lang="en-US" sz="1200" dirty="0" err="1"/>
              <a:t>dengan</a:t>
            </a:r>
            <a:r>
              <a:rPr lang="en-US" sz="1200" dirty="0"/>
              <a:t> </a:t>
            </a:r>
            <a:r>
              <a:rPr lang="en-US" sz="1200" dirty="0" err="1"/>
              <a:t>pendapatan</a:t>
            </a:r>
            <a:r>
              <a:rPr lang="en-US" sz="1200" dirty="0"/>
              <a:t> </a:t>
            </a:r>
            <a:r>
              <a:rPr lang="en-US" sz="1200" dirty="0" err="1"/>
              <a:t>tinggi</a:t>
            </a:r>
            <a:r>
              <a:rPr lang="en-US" sz="1200" dirty="0"/>
              <a:t> </a:t>
            </a:r>
            <a:r>
              <a:rPr lang="en-US" sz="1200" dirty="0" err="1"/>
              <a:t>adalah</a:t>
            </a:r>
            <a:r>
              <a:rPr lang="en-US" sz="1200" dirty="0"/>
              <a:t> </a:t>
            </a:r>
            <a:r>
              <a:rPr lang="en-US" sz="1200" dirty="0" err="1"/>
              <a:t>jumlah</a:t>
            </a:r>
            <a:r>
              <a:rPr lang="en-US" sz="1200" dirty="0"/>
              <a:t> </a:t>
            </a:r>
            <a:r>
              <a:rPr lang="en-US" sz="1200" dirty="0" err="1"/>
              <a:t>pelanggan</a:t>
            </a:r>
            <a:r>
              <a:rPr lang="en-US" sz="1200" dirty="0"/>
              <a:t> yang paling </a:t>
            </a:r>
            <a:r>
              <a:rPr lang="en-US" sz="1200" dirty="0" err="1"/>
              <a:t>tinggi</a:t>
            </a:r>
            <a:r>
              <a:rPr lang="en-US" sz="1200" dirty="0"/>
              <a:t> </a:t>
            </a:r>
            <a:r>
              <a:rPr lang="en-US" sz="1200" dirty="0" err="1"/>
              <a:t>presentase</a:t>
            </a:r>
            <a:r>
              <a:rPr lang="en-US" sz="1200" dirty="0"/>
              <a:t> </a:t>
            </a:r>
            <a:r>
              <a:rPr lang="en-US" sz="1200" dirty="0" err="1"/>
              <a:t>pembeliannya</a:t>
            </a:r>
            <a:r>
              <a:rPr lang="en-US" sz="1200" dirty="0"/>
              <a:t> </a:t>
            </a:r>
            <a:r>
              <a:rPr lang="en-US" sz="1200" dirty="0" err="1"/>
              <a:t>dibandingkan</a:t>
            </a:r>
            <a:r>
              <a:rPr lang="en-US" sz="1200" dirty="0"/>
              <a:t> </a:t>
            </a:r>
            <a:r>
              <a:rPr lang="en-US" sz="1200" dirty="0" err="1"/>
              <a:t>dengan</a:t>
            </a:r>
            <a:r>
              <a:rPr lang="en-US" sz="1200" dirty="0"/>
              <a:t> </a:t>
            </a:r>
            <a:r>
              <a:rPr lang="en-US" sz="1200" dirty="0" err="1"/>
              <a:t>jumlah</a:t>
            </a:r>
            <a:r>
              <a:rPr lang="en-US" sz="1200" dirty="0"/>
              <a:t> </a:t>
            </a:r>
            <a:r>
              <a:rPr lang="en-US" sz="1200" dirty="0" err="1"/>
              <a:t>kunjungan</a:t>
            </a:r>
            <a:r>
              <a:rPr lang="en-US" sz="1200" dirty="0"/>
              <a:t> web. </a:t>
            </a:r>
            <a:r>
              <a:rPr lang="en-US" sz="1200" dirty="0" err="1"/>
              <a:t>Diduga</a:t>
            </a:r>
            <a:r>
              <a:rPr lang="en-US" sz="1200" dirty="0"/>
              <a:t> </a:t>
            </a:r>
            <a:r>
              <a:rPr lang="en-US" sz="1200" dirty="0" err="1"/>
              <a:t>pelanggan</a:t>
            </a:r>
            <a:r>
              <a:rPr lang="en-US" sz="1200" dirty="0"/>
              <a:t> </a:t>
            </a:r>
            <a:r>
              <a:rPr lang="en-US" sz="1200" dirty="0" err="1"/>
              <a:t>dengan</a:t>
            </a:r>
            <a:r>
              <a:rPr lang="en-US" sz="1200" dirty="0"/>
              <a:t> </a:t>
            </a:r>
            <a:r>
              <a:rPr lang="en-US" sz="1200" dirty="0" err="1"/>
              <a:t>pendapatan</a:t>
            </a:r>
            <a:r>
              <a:rPr lang="en-US" sz="1200" dirty="0"/>
              <a:t> </a:t>
            </a:r>
            <a:r>
              <a:rPr lang="en-US" sz="1200" dirty="0" err="1"/>
              <a:t>tinggi</a:t>
            </a:r>
            <a:r>
              <a:rPr lang="en-US" sz="1200" dirty="0"/>
              <a:t> </a:t>
            </a:r>
            <a:r>
              <a:rPr lang="en-US" sz="1200" dirty="0" err="1"/>
              <a:t>telah</a:t>
            </a:r>
            <a:r>
              <a:rPr lang="en-US" sz="1200" dirty="0"/>
              <a:t> </a:t>
            </a:r>
            <a:r>
              <a:rPr lang="en-US" sz="1200" dirty="0" err="1"/>
              <a:t>memiliki</a:t>
            </a:r>
            <a:r>
              <a:rPr lang="en-US" sz="1200" dirty="0"/>
              <a:t> </a:t>
            </a:r>
            <a:r>
              <a:rPr lang="en-US" sz="1200" dirty="0" err="1"/>
              <a:t>rencana</a:t>
            </a:r>
            <a:r>
              <a:rPr lang="en-US" sz="1200" dirty="0"/>
              <a:t> </a:t>
            </a:r>
            <a:r>
              <a:rPr lang="en-US" sz="1200" dirty="0" err="1"/>
              <a:t>pembelian</a:t>
            </a:r>
            <a:r>
              <a:rPr lang="en-US" sz="1200" dirty="0"/>
              <a:t> yang </a:t>
            </a:r>
            <a:r>
              <a:rPr lang="en-US" sz="1200" dirty="0" err="1"/>
              <a:t>matang</a:t>
            </a:r>
            <a:r>
              <a:rPr lang="en-US" sz="1200" dirty="0"/>
              <a:t>, </a:t>
            </a:r>
            <a:r>
              <a:rPr lang="en-US" sz="1200" dirty="0" err="1"/>
              <a:t>atau</a:t>
            </a:r>
            <a:r>
              <a:rPr lang="en-US" sz="1200" dirty="0"/>
              <a:t> </a:t>
            </a:r>
            <a:r>
              <a:rPr lang="en-US" sz="1200" dirty="0" err="1"/>
              <a:t>sebaliknya</a:t>
            </a:r>
            <a:r>
              <a:rPr lang="en-US" sz="1200" dirty="0"/>
              <a:t>, </a:t>
            </a:r>
            <a:r>
              <a:rPr lang="en-US" sz="1200" dirty="0" err="1"/>
              <a:t>kelompok</a:t>
            </a:r>
            <a:r>
              <a:rPr lang="en-US" sz="1200" dirty="0"/>
              <a:t> </a:t>
            </a:r>
            <a:r>
              <a:rPr lang="en-US" sz="1200" dirty="0" err="1"/>
              <a:t>pelanggan</a:t>
            </a:r>
            <a:r>
              <a:rPr lang="en-US" sz="1200" dirty="0"/>
              <a:t> </a:t>
            </a:r>
            <a:r>
              <a:rPr lang="en-US" sz="1200" dirty="0" err="1"/>
              <a:t>tersebut</a:t>
            </a:r>
            <a:r>
              <a:rPr lang="en-US" sz="1200" dirty="0"/>
              <a:t> </a:t>
            </a:r>
            <a:r>
              <a:rPr lang="en-US" sz="1200" dirty="0" err="1"/>
              <a:t>memiliki</a:t>
            </a:r>
            <a:r>
              <a:rPr lang="en-US" sz="1200" dirty="0"/>
              <a:t> impulse </a:t>
            </a:r>
            <a:r>
              <a:rPr lang="en-US" sz="1200" dirty="0" err="1"/>
              <a:t>membeli</a:t>
            </a:r>
            <a:r>
              <a:rPr lang="en-US" sz="1200" dirty="0"/>
              <a:t> yang </a:t>
            </a:r>
            <a:r>
              <a:rPr lang="en-US" sz="1200" dirty="0" err="1"/>
              <a:t>besar</a:t>
            </a:r>
            <a:r>
              <a:rPr lang="en-US" sz="1200" dirty="0"/>
              <a:t> </a:t>
            </a:r>
            <a:r>
              <a:rPr lang="en-US" sz="1200" dirty="0" err="1"/>
              <a:t>karena</a:t>
            </a:r>
            <a:r>
              <a:rPr lang="en-US" sz="1200" dirty="0"/>
              <a:t> </a:t>
            </a:r>
            <a:r>
              <a:rPr lang="en-US" sz="1200" dirty="0" err="1"/>
              <a:t>tidak</a:t>
            </a:r>
            <a:r>
              <a:rPr lang="en-US" sz="1200" dirty="0"/>
              <a:t> </a:t>
            </a:r>
            <a:r>
              <a:rPr lang="en-US" sz="1200" dirty="0" err="1"/>
              <a:t>terlalu</a:t>
            </a:r>
            <a:r>
              <a:rPr lang="en-US" sz="1200" dirty="0"/>
              <a:t> </a:t>
            </a:r>
            <a:r>
              <a:rPr lang="en-US" sz="1200" dirty="0" err="1"/>
              <a:t>memikirkan</a:t>
            </a:r>
            <a:r>
              <a:rPr lang="en-US" sz="1200" dirty="0"/>
              <a:t> </a:t>
            </a:r>
            <a:r>
              <a:rPr lang="en-US" sz="1200" dirty="0" err="1"/>
              <a:t>harga</a:t>
            </a:r>
            <a:r>
              <a:rPr lang="en-US" sz="1200" dirty="0"/>
              <a:t> </a:t>
            </a:r>
            <a:r>
              <a:rPr lang="en-US" sz="1200" dirty="0" err="1"/>
              <a:t>barang</a:t>
            </a:r>
            <a:r>
              <a:rPr lang="en-US" sz="1200" dirty="0"/>
              <a:t>. Hal </a:t>
            </a:r>
            <a:r>
              <a:rPr lang="en-US" sz="1200" dirty="0" err="1"/>
              <a:t>ini</a:t>
            </a:r>
            <a:r>
              <a:rPr lang="en-US" sz="1200" dirty="0"/>
              <a:t> </a:t>
            </a:r>
            <a:r>
              <a:rPr lang="en-US" sz="1200" dirty="0" err="1"/>
              <a:t>dapat</a:t>
            </a:r>
            <a:r>
              <a:rPr lang="en-US" sz="1200" dirty="0"/>
              <a:t> </a:t>
            </a:r>
            <a:r>
              <a:rPr lang="en-US" sz="1200" dirty="0" err="1"/>
              <a:t>dianalisis</a:t>
            </a:r>
            <a:r>
              <a:rPr lang="en-US" sz="1200" dirty="0"/>
              <a:t> </a:t>
            </a:r>
            <a:r>
              <a:rPr lang="en-US" sz="1200" dirty="0" err="1"/>
              <a:t>lebih</a:t>
            </a:r>
            <a:r>
              <a:rPr lang="en-US" sz="1200" dirty="0"/>
              <a:t> </a:t>
            </a:r>
            <a:r>
              <a:rPr lang="en-US" sz="1200" dirty="0" err="1"/>
              <a:t>lanjut</a:t>
            </a:r>
            <a:r>
              <a:rPr lang="en-US" sz="1200" dirty="0"/>
              <a:t> </a:t>
            </a:r>
            <a:r>
              <a:rPr lang="en-US" sz="1200" dirty="0" err="1"/>
              <a:t>untuk</a:t>
            </a:r>
            <a:r>
              <a:rPr lang="en-US" sz="1200" dirty="0"/>
              <a:t> </a:t>
            </a:r>
            <a:r>
              <a:rPr lang="en-US" sz="1200" dirty="0" err="1"/>
              <a:t>memperkuat</a:t>
            </a:r>
            <a:r>
              <a:rPr lang="en-US" sz="1200" dirty="0"/>
              <a:t> </a:t>
            </a:r>
            <a:r>
              <a:rPr lang="en-US" sz="1200" dirty="0" err="1"/>
              <a:t>loyalitas</a:t>
            </a:r>
            <a:r>
              <a:rPr lang="en-US" sz="1200" dirty="0"/>
              <a:t> </a:t>
            </a:r>
            <a:r>
              <a:rPr lang="en-US" sz="1200" dirty="0" err="1"/>
              <a:t>dari</a:t>
            </a:r>
            <a:r>
              <a:rPr lang="en-US" sz="1200" dirty="0"/>
              <a:t> </a:t>
            </a:r>
            <a:r>
              <a:rPr lang="en-US" sz="1200" dirty="0" err="1"/>
              <a:t>pelanggan</a:t>
            </a:r>
            <a:r>
              <a:rPr lang="en-US" sz="1200" dirty="0"/>
              <a:t> yang </a:t>
            </a:r>
            <a:r>
              <a:rPr lang="en-US" sz="1200" dirty="0" err="1"/>
              <a:t>termasuk</a:t>
            </a:r>
            <a:r>
              <a:rPr lang="en-US" sz="1200" dirty="0"/>
              <a:t> </a:t>
            </a:r>
            <a:r>
              <a:rPr lang="en-US" sz="1200" dirty="0" err="1"/>
              <a:t>dalam</a:t>
            </a:r>
            <a:r>
              <a:rPr lang="en-US" sz="1200" dirty="0"/>
              <a:t> </a:t>
            </a:r>
            <a:r>
              <a:rPr lang="en-US" sz="1200" dirty="0" err="1"/>
              <a:t>kelompok</a:t>
            </a:r>
            <a:r>
              <a:rPr lang="en-US" sz="1200" dirty="0"/>
              <a:t> </a:t>
            </a:r>
            <a:r>
              <a:rPr lang="en-US" sz="1200" dirty="0" err="1"/>
              <a:t>ini</a:t>
            </a:r>
            <a:r>
              <a:rPr lang="en-US" sz="1200" dirty="0"/>
              <a:t>.</a:t>
            </a:r>
            <a:endParaRPr lang="en-ID" sz="1200" dirty="0"/>
          </a:p>
        </p:txBody>
      </p:sp>
      <p:sp>
        <p:nvSpPr>
          <p:cNvPr id="6" name="Text Placeholder 5">
            <a:extLst>
              <a:ext uri="{FF2B5EF4-FFF2-40B4-BE49-F238E27FC236}">
                <a16:creationId xmlns:a16="http://schemas.microsoft.com/office/drawing/2014/main" id="{FDECE3AC-9AB2-F7E3-14AB-20E34D361ACC}"/>
              </a:ext>
            </a:extLst>
          </p:cNvPr>
          <p:cNvSpPr>
            <a:spLocks noGrp="1"/>
          </p:cNvSpPr>
          <p:nvPr>
            <p:ph type="body" idx="1"/>
          </p:nvPr>
        </p:nvSpPr>
        <p:spPr/>
        <p:txBody>
          <a:bodyPr/>
          <a:lstStyle/>
          <a:p>
            <a:endParaRPr lang="en-ID" dirty="0"/>
          </a:p>
        </p:txBody>
      </p:sp>
      <p:sp>
        <p:nvSpPr>
          <p:cNvPr id="7" name="Google Shape;115;p27">
            <a:hlinkClick r:id="rId3"/>
            <a:extLst>
              <a:ext uri="{FF2B5EF4-FFF2-40B4-BE49-F238E27FC236}">
                <a16:creationId xmlns:a16="http://schemas.microsoft.com/office/drawing/2014/main" id="{53A200A0-9EBD-E92C-5709-FBACA0A615FF}"/>
              </a:ext>
            </a:extLst>
          </p:cNvPr>
          <p:cNvSpPr txBox="1"/>
          <p:nvPr/>
        </p:nvSpPr>
        <p:spPr>
          <a:xfrm>
            <a:off x="4656000" y="4780075"/>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endParaRPr sz="1100" dirty="0">
              <a:solidFill>
                <a:srgbClr val="000000"/>
              </a:solidFill>
            </a:endParaRPr>
          </a:p>
        </p:txBody>
      </p:sp>
    </p:spTree>
    <p:extLst>
      <p:ext uri="{BB962C8B-B14F-4D97-AF65-F5344CB8AC3E}">
        <p14:creationId xmlns:p14="http://schemas.microsoft.com/office/powerpoint/2010/main" val="2084707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04334-C470-86B8-0CE5-89D8ECBD2E27}"/>
              </a:ext>
            </a:extLst>
          </p:cNvPr>
          <p:cNvSpPr>
            <a:spLocks noGrp="1"/>
          </p:cNvSpPr>
          <p:nvPr>
            <p:ph type="title"/>
          </p:nvPr>
        </p:nvSpPr>
        <p:spPr/>
        <p:txBody>
          <a:bodyPr/>
          <a:lstStyle/>
          <a:p>
            <a:endParaRPr lang="en-ID"/>
          </a:p>
        </p:txBody>
      </p:sp>
      <p:sp>
        <p:nvSpPr>
          <p:cNvPr id="3" name="Text Placeholder 2">
            <a:extLst>
              <a:ext uri="{FF2B5EF4-FFF2-40B4-BE49-F238E27FC236}">
                <a16:creationId xmlns:a16="http://schemas.microsoft.com/office/drawing/2014/main" id="{86F25127-DDAD-5212-D9DF-A64DA22BEEA8}"/>
              </a:ext>
            </a:extLst>
          </p:cNvPr>
          <p:cNvSpPr>
            <a:spLocks noGrp="1"/>
          </p:cNvSpPr>
          <p:nvPr>
            <p:ph type="body" idx="1"/>
          </p:nvPr>
        </p:nvSpPr>
        <p:spPr>
          <a:xfrm>
            <a:off x="311700" y="3725983"/>
            <a:ext cx="8684816" cy="1310592"/>
          </a:xfrm>
        </p:spPr>
        <p:txBody>
          <a:bodyPr>
            <a:normAutofit/>
          </a:bodyPr>
          <a:lstStyle/>
          <a:p>
            <a:pPr marL="114300" indent="0">
              <a:buNone/>
            </a:pPr>
            <a:r>
              <a:rPr lang="en-US" sz="1200" dirty="0" err="1"/>
              <a:t>Kelompok</a:t>
            </a:r>
            <a:r>
              <a:rPr lang="en-US" sz="1200" dirty="0"/>
              <a:t> total </a:t>
            </a:r>
            <a:r>
              <a:rPr lang="en-US" sz="1200" dirty="0" err="1"/>
              <a:t>pengeluaran</a:t>
            </a:r>
            <a:r>
              <a:rPr lang="en-US" sz="1200" dirty="0"/>
              <a:t> </a:t>
            </a:r>
            <a:r>
              <a:rPr lang="en-US" sz="1200" dirty="0" err="1"/>
              <a:t>diurutkan</a:t>
            </a:r>
            <a:r>
              <a:rPr lang="en-US" sz="1200" dirty="0"/>
              <a:t> </a:t>
            </a:r>
            <a:r>
              <a:rPr lang="en-US" sz="1200" dirty="0" err="1"/>
              <a:t>dari</a:t>
            </a:r>
            <a:r>
              <a:rPr lang="en-US" sz="1200" dirty="0"/>
              <a:t> </a:t>
            </a:r>
            <a:r>
              <a:rPr lang="en-US" sz="1200" dirty="0" err="1"/>
              <a:t>pelanggan</a:t>
            </a:r>
            <a:r>
              <a:rPr lang="en-US" sz="1200" dirty="0"/>
              <a:t> </a:t>
            </a:r>
            <a:r>
              <a:rPr lang="en-US" sz="1200" dirty="0" err="1"/>
              <a:t>dengan</a:t>
            </a:r>
            <a:r>
              <a:rPr lang="en-US" sz="1200" dirty="0"/>
              <a:t> </a:t>
            </a:r>
            <a:r>
              <a:rPr lang="en-US" sz="1200" dirty="0" err="1"/>
              <a:t>pengeluaran</a:t>
            </a:r>
            <a:r>
              <a:rPr lang="en-US" sz="1200" dirty="0"/>
              <a:t> </a:t>
            </a:r>
            <a:r>
              <a:rPr lang="en-US" sz="1200" dirty="0" err="1"/>
              <a:t>terendah</a:t>
            </a:r>
            <a:r>
              <a:rPr lang="en-US" sz="1200" dirty="0"/>
              <a:t> </a:t>
            </a:r>
            <a:r>
              <a:rPr lang="en-US" sz="1200" dirty="0" err="1"/>
              <a:t>sampai</a:t>
            </a:r>
            <a:r>
              <a:rPr lang="en-US" sz="1200" dirty="0"/>
              <a:t> </a:t>
            </a:r>
            <a:r>
              <a:rPr lang="en-US" sz="1200" dirty="0" err="1"/>
              <a:t>tertinggi</a:t>
            </a:r>
            <a:r>
              <a:rPr lang="en-US" sz="1200" dirty="0"/>
              <a:t> (Bronze, Silver, Gold). </a:t>
            </a:r>
            <a:r>
              <a:rPr lang="en-US" sz="1200" dirty="0" err="1"/>
              <a:t>Pelanggan</a:t>
            </a:r>
            <a:r>
              <a:rPr lang="en-US" sz="1200" dirty="0"/>
              <a:t> </a:t>
            </a:r>
            <a:r>
              <a:rPr lang="en-US" sz="1200" dirty="0" err="1"/>
              <a:t>dengan</a:t>
            </a:r>
            <a:r>
              <a:rPr lang="en-US" sz="1200" dirty="0"/>
              <a:t> </a:t>
            </a:r>
            <a:r>
              <a:rPr lang="en-US" sz="1200" dirty="0" err="1"/>
              <a:t>pengeluaran</a:t>
            </a:r>
            <a:r>
              <a:rPr lang="en-US" sz="1200" dirty="0"/>
              <a:t> yang </a:t>
            </a:r>
            <a:r>
              <a:rPr lang="en-US" sz="1200" dirty="0" err="1"/>
              <a:t>tinggi</a:t>
            </a:r>
            <a:r>
              <a:rPr lang="en-US" sz="1200" dirty="0"/>
              <a:t> juga </a:t>
            </a:r>
            <a:r>
              <a:rPr lang="en-US" sz="1200" dirty="0" err="1"/>
              <a:t>memiliki</a:t>
            </a:r>
            <a:r>
              <a:rPr lang="en-US" sz="1200" dirty="0"/>
              <a:t> </a:t>
            </a:r>
            <a:r>
              <a:rPr lang="en-US" sz="1200" dirty="0" err="1"/>
              <a:t>presentase</a:t>
            </a:r>
            <a:r>
              <a:rPr lang="en-US" sz="1200" dirty="0"/>
              <a:t> </a:t>
            </a:r>
            <a:r>
              <a:rPr lang="en-US" sz="1200" dirty="0" err="1"/>
              <a:t>pembelian</a:t>
            </a:r>
            <a:r>
              <a:rPr lang="en-US" sz="1200" dirty="0"/>
              <a:t> </a:t>
            </a:r>
            <a:r>
              <a:rPr lang="en-US" sz="1200" dirty="0" err="1"/>
              <a:t>dibandingkan</a:t>
            </a:r>
            <a:r>
              <a:rPr lang="en-US" sz="1200" dirty="0"/>
              <a:t> </a:t>
            </a:r>
            <a:r>
              <a:rPr lang="en-US" sz="1200" dirty="0" err="1"/>
              <a:t>dengan</a:t>
            </a:r>
            <a:r>
              <a:rPr lang="en-US" sz="1200" dirty="0"/>
              <a:t> </a:t>
            </a:r>
            <a:r>
              <a:rPr lang="en-US" sz="1200" dirty="0" err="1"/>
              <a:t>jumlah</a:t>
            </a:r>
            <a:r>
              <a:rPr lang="en-US" sz="1200" dirty="0"/>
              <a:t> </a:t>
            </a:r>
            <a:r>
              <a:rPr lang="en-US" sz="1200" dirty="0" err="1"/>
              <a:t>kunjungan</a:t>
            </a:r>
            <a:r>
              <a:rPr lang="en-US" sz="1200" dirty="0"/>
              <a:t> web yang </a:t>
            </a:r>
            <a:r>
              <a:rPr lang="en-US" sz="1200" dirty="0" err="1"/>
              <a:t>tinggi</a:t>
            </a:r>
            <a:r>
              <a:rPr lang="en-US" sz="1200" dirty="0"/>
              <a:t> pula. </a:t>
            </a:r>
            <a:r>
              <a:rPr lang="en-US" sz="1200" dirty="0" err="1"/>
              <a:t>Pelanggan</a:t>
            </a:r>
            <a:r>
              <a:rPr lang="en-US" sz="1200" dirty="0"/>
              <a:t> bronze </a:t>
            </a:r>
            <a:r>
              <a:rPr lang="en-US" sz="1200" dirty="0" err="1"/>
              <a:t>mungkin</a:t>
            </a:r>
            <a:r>
              <a:rPr lang="en-US" sz="1200" dirty="0"/>
              <a:t> </a:t>
            </a:r>
            <a:r>
              <a:rPr lang="en-US" sz="1200" dirty="0" err="1"/>
              <a:t>dapat</a:t>
            </a:r>
            <a:r>
              <a:rPr lang="en-US" sz="1200" dirty="0"/>
              <a:t> </a:t>
            </a:r>
            <a:r>
              <a:rPr lang="en-US" sz="1200" dirty="0" err="1"/>
              <a:t>diberikan</a:t>
            </a:r>
            <a:r>
              <a:rPr lang="en-US" sz="1200" dirty="0"/>
              <a:t> promo agar </a:t>
            </a:r>
            <a:r>
              <a:rPr lang="en-US" sz="1200" dirty="0" err="1"/>
              <a:t>bisa</a:t>
            </a:r>
            <a:r>
              <a:rPr lang="en-US" sz="1200" dirty="0"/>
              <a:t> </a:t>
            </a:r>
            <a:r>
              <a:rPr lang="en-US" sz="1200" dirty="0" err="1"/>
              <a:t>membeli</a:t>
            </a:r>
            <a:r>
              <a:rPr lang="en-US" sz="1200" dirty="0"/>
              <a:t> </a:t>
            </a:r>
            <a:r>
              <a:rPr lang="en-US" sz="1200" dirty="0" err="1"/>
              <a:t>produk</a:t>
            </a:r>
            <a:r>
              <a:rPr lang="en-US" sz="1200" dirty="0"/>
              <a:t> </a:t>
            </a:r>
            <a:r>
              <a:rPr lang="en-US" sz="1200" dirty="0" err="1"/>
              <a:t>lebih</a:t>
            </a:r>
            <a:r>
              <a:rPr lang="en-US" sz="1200" dirty="0"/>
              <a:t> </a:t>
            </a:r>
            <a:r>
              <a:rPr lang="en-US" sz="1200" dirty="0" err="1"/>
              <a:t>banyak</a:t>
            </a:r>
            <a:r>
              <a:rPr lang="en-US" sz="1200" dirty="0"/>
              <a:t> dan </a:t>
            </a:r>
            <a:r>
              <a:rPr lang="en-US" sz="1200" dirty="0" err="1"/>
              <a:t>meningkatkan</a:t>
            </a:r>
            <a:r>
              <a:rPr lang="en-US" sz="1200" dirty="0"/>
              <a:t> </a:t>
            </a:r>
            <a:r>
              <a:rPr lang="en-US" sz="1200" dirty="0" err="1"/>
              <a:t>loyalitas</a:t>
            </a:r>
            <a:r>
              <a:rPr lang="en-US" sz="1200" dirty="0"/>
              <a:t> </a:t>
            </a:r>
            <a:r>
              <a:rPr lang="en-US" sz="1200" dirty="0" err="1"/>
              <a:t>pelanggan</a:t>
            </a:r>
            <a:r>
              <a:rPr lang="en-US" sz="1200"/>
              <a:t>.</a:t>
            </a:r>
            <a:endParaRPr lang="en-ID" sz="1200" dirty="0"/>
          </a:p>
        </p:txBody>
      </p:sp>
      <p:pic>
        <p:nvPicPr>
          <p:cNvPr id="5122" name="Picture 2">
            <a:extLst>
              <a:ext uri="{FF2B5EF4-FFF2-40B4-BE49-F238E27FC236}">
                <a16:creationId xmlns:a16="http://schemas.microsoft.com/office/drawing/2014/main" id="{E72F385B-C5F7-7D9C-32AE-508D5972A3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1960"/>
            <a:ext cx="9144000" cy="292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327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F4BF2-DBFF-0926-D584-A4883760D2A4}"/>
              </a:ext>
            </a:extLst>
          </p:cNvPr>
          <p:cNvSpPr>
            <a:spLocks noGrp="1"/>
          </p:cNvSpPr>
          <p:nvPr>
            <p:ph type="title"/>
          </p:nvPr>
        </p:nvSpPr>
        <p:spPr/>
        <p:txBody>
          <a:bodyPr/>
          <a:lstStyle/>
          <a:p>
            <a:r>
              <a:rPr lang="en-US" dirty="0"/>
              <a:t>Data Duplicate, Missing Value, and Null</a:t>
            </a:r>
            <a:endParaRPr lang="en-ID" dirty="0"/>
          </a:p>
        </p:txBody>
      </p:sp>
      <p:pic>
        <p:nvPicPr>
          <p:cNvPr id="5" name="Picture 4">
            <a:extLst>
              <a:ext uri="{FF2B5EF4-FFF2-40B4-BE49-F238E27FC236}">
                <a16:creationId xmlns:a16="http://schemas.microsoft.com/office/drawing/2014/main" id="{9EB22BA6-3617-CBC5-CB21-B1C6717457A2}"/>
              </a:ext>
            </a:extLst>
          </p:cNvPr>
          <p:cNvPicPr>
            <a:picLocks noChangeAspect="1"/>
          </p:cNvPicPr>
          <p:nvPr/>
        </p:nvPicPr>
        <p:blipFill>
          <a:blip r:embed="rId2"/>
          <a:stretch>
            <a:fillRect/>
          </a:stretch>
        </p:blipFill>
        <p:spPr>
          <a:xfrm>
            <a:off x="311700" y="538940"/>
            <a:ext cx="3729358" cy="6403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8BE09DB1-F9F5-8B55-36C2-9F5F860A546A}"/>
              </a:ext>
            </a:extLst>
          </p:cNvPr>
          <p:cNvPicPr>
            <a:picLocks noChangeAspect="1"/>
          </p:cNvPicPr>
          <p:nvPr/>
        </p:nvPicPr>
        <p:blipFill>
          <a:blip r:embed="rId3"/>
          <a:stretch>
            <a:fillRect/>
          </a:stretch>
        </p:blipFill>
        <p:spPr>
          <a:xfrm>
            <a:off x="199020" y="1339867"/>
            <a:ext cx="2366828" cy="38036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F4651A6A-700C-3E5B-D007-43E255029415}"/>
              </a:ext>
            </a:extLst>
          </p:cNvPr>
          <p:cNvPicPr>
            <a:picLocks noChangeAspect="1"/>
          </p:cNvPicPr>
          <p:nvPr/>
        </p:nvPicPr>
        <p:blipFill>
          <a:blip r:embed="rId4"/>
          <a:stretch>
            <a:fillRect/>
          </a:stretch>
        </p:blipFill>
        <p:spPr>
          <a:xfrm>
            <a:off x="2708352" y="1157748"/>
            <a:ext cx="3363336" cy="39857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A7FFFE96-A6DB-89F7-372B-EC95740CE498}"/>
              </a:ext>
            </a:extLst>
          </p:cNvPr>
          <p:cNvSpPr txBox="1"/>
          <p:nvPr/>
        </p:nvSpPr>
        <p:spPr>
          <a:xfrm>
            <a:off x="6304936" y="1179335"/>
            <a:ext cx="2640044" cy="116955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85750" indent="-285750">
              <a:buFontTx/>
              <a:buChar char="-"/>
            </a:pPr>
            <a:r>
              <a:rPr lang="en-US" dirty="0" err="1"/>
              <a:t>Tidak</a:t>
            </a:r>
            <a:r>
              <a:rPr lang="en-US" dirty="0"/>
              <a:t> </a:t>
            </a:r>
            <a:r>
              <a:rPr lang="en-US" dirty="0" err="1"/>
              <a:t>ada</a:t>
            </a:r>
            <a:r>
              <a:rPr lang="en-US" dirty="0"/>
              <a:t> data duplicate</a:t>
            </a:r>
          </a:p>
          <a:p>
            <a:pPr marL="285750" indent="-285750">
              <a:buFontTx/>
              <a:buChar char="-"/>
            </a:pPr>
            <a:r>
              <a:rPr lang="en-ID" dirty="0"/>
              <a:t>Kolom yang </a:t>
            </a:r>
            <a:r>
              <a:rPr lang="en-ID" dirty="0" err="1"/>
              <a:t>memiliki</a:t>
            </a:r>
            <a:r>
              <a:rPr lang="en-ID" dirty="0"/>
              <a:t> data NULL </a:t>
            </a:r>
            <a:r>
              <a:rPr lang="en-ID" dirty="0" err="1"/>
              <a:t>hanya</a:t>
            </a:r>
            <a:r>
              <a:rPr lang="en-ID" dirty="0"/>
              <a:t> </a:t>
            </a:r>
            <a:r>
              <a:rPr lang="en-ID" dirty="0" err="1"/>
              <a:t>kolom</a:t>
            </a:r>
            <a:r>
              <a:rPr lang="en-ID" dirty="0"/>
              <a:t> Income</a:t>
            </a:r>
          </a:p>
          <a:p>
            <a:pPr marL="285750" indent="-285750">
              <a:buFontTx/>
              <a:buChar char="-"/>
            </a:pPr>
            <a:r>
              <a:rPr lang="en-ID" dirty="0" err="1"/>
              <a:t>Presentasi</a:t>
            </a:r>
            <a:r>
              <a:rPr lang="en-ID" dirty="0"/>
              <a:t> NULL </a:t>
            </a:r>
            <a:r>
              <a:rPr lang="en-ID" dirty="0" err="1"/>
              <a:t>adalah</a:t>
            </a:r>
            <a:r>
              <a:rPr lang="en-ID" dirty="0"/>
              <a:t> 1 </a:t>
            </a:r>
            <a:r>
              <a:rPr lang="en-ID" dirty="0" err="1"/>
              <a:t>persen</a:t>
            </a:r>
            <a:endParaRPr lang="en-ID" dirty="0"/>
          </a:p>
        </p:txBody>
      </p:sp>
    </p:spTree>
    <p:extLst>
      <p:ext uri="{BB962C8B-B14F-4D97-AF65-F5344CB8AC3E}">
        <p14:creationId xmlns:p14="http://schemas.microsoft.com/office/powerpoint/2010/main" val="653675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638E8-32DB-44C6-2A13-CFFA62F09BEF}"/>
              </a:ext>
            </a:extLst>
          </p:cNvPr>
          <p:cNvSpPr>
            <a:spLocks noGrp="1"/>
          </p:cNvSpPr>
          <p:nvPr>
            <p:ph type="title"/>
          </p:nvPr>
        </p:nvSpPr>
        <p:spPr/>
        <p:txBody>
          <a:bodyPr/>
          <a:lstStyle/>
          <a:p>
            <a:r>
              <a:rPr lang="en-US" dirty="0"/>
              <a:t>Data Duplicate, Missing Value, and Null</a:t>
            </a:r>
            <a:endParaRPr lang="en-ID" dirty="0"/>
          </a:p>
        </p:txBody>
      </p:sp>
      <p:sp>
        <p:nvSpPr>
          <p:cNvPr id="3" name="Text Placeholder 2">
            <a:extLst>
              <a:ext uri="{FF2B5EF4-FFF2-40B4-BE49-F238E27FC236}">
                <a16:creationId xmlns:a16="http://schemas.microsoft.com/office/drawing/2014/main" id="{536F0AE8-5C1D-5766-D67D-9725BB472FC5}"/>
              </a:ext>
            </a:extLst>
          </p:cNvPr>
          <p:cNvSpPr>
            <a:spLocks noGrp="1"/>
          </p:cNvSpPr>
          <p:nvPr>
            <p:ph type="body" idx="1"/>
          </p:nvPr>
        </p:nvSpPr>
        <p:spPr>
          <a:xfrm>
            <a:off x="5737122" y="1152475"/>
            <a:ext cx="3095177" cy="3416400"/>
          </a:xfrm>
        </p:spPr>
        <p:txBody>
          <a:bodyPr/>
          <a:lstStyle/>
          <a:p>
            <a:r>
              <a:rPr lang="en-ID" dirty="0"/>
              <a:t>missing value </a:t>
            </a:r>
            <a:r>
              <a:rPr lang="en-ID" dirty="0" err="1"/>
              <a:t>kolom</a:t>
            </a:r>
            <a:r>
              <a:rPr lang="en-ID" dirty="0"/>
              <a:t> `Income` </a:t>
            </a:r>
            <a:r>
              <a:rPr lang="en-ID" dirty="0" err="1"/>
              <a:t>diisi</a:t>
            </a:r>
            <a:r>
              <a:rPr lang="en-ID" dirty="0"/>
              <a:t> </a:t>
            </a:r>
            <a:r>
              <a:rPr lang="en-ID" dirty="0" err="1"/>
              <a:t>dengan</a:t>
            </a:r>
            <a:r>
              <a:rPr lang="en-ID" dirty="0"/>
              <a:t> mean, </a:t>
            </a:r>
            <a:r>
              <a:rPr lang="en-ID" dirty="0" err="1"/>
              <a:t>karena</a:t>
            </a:r>
            <a:r>
              <a:rPr lang="en-ID" dirty="0"/>
              <a:t> pada </a:t>
            </a:r>
            <a:r>
              <a:rPr lang="en-ID" dirty="0" err="1"/>
              <a:t>deskriptif</a:t>
            </a:r>
            <a:r>
              <a:rPr lang="en-ID" dirty="0"/>
              <a:t> </a:t>
            </a:r>
            <a:r>
              <a:rPr lang="en-ID" dirty="0" err="1"/>
              <a:t>statistiknya</a:t>
            </a:r>
            <a:r>
              <a:rPr lang="en-ID" dirty="0"/>
              <a:t> mean&lt;median. </a:t>
            </a:r>
          </a:p>
          <a:p>
            <a:r>
              <a:rPr lang="en-ID" dirty="0" err="1"/>
              <a:t>Setelah</a:t>
            </a:r>
            <a:r>
              <a:rPr lang="en-ID" dirty="0"/>
              <a:t> </a:t>
            </a:r>
            <a:r>
              <a:rPr lang="en-ID" dirty="0" err="1"/>
              <a:t>diperiksa</a:t>
            </a:r>
            <a:r>
              <a:rPr lang="en-ID" dirty="0"/>
              <a:t> </a:t>
            </a:r>
            <a:r>
              <a:rPr lang="en-ID" dirty="0" err="1"/>
              <a:t>kembali</a:t>
            </a:r>
            <a:r>
              <a:rPr lang="en-ID" dirty="0"/>
              <a:t>, </a:t>
            </a:r>
            <a:r>
              <a:rPr lang="en-ID" dirty="0" err="1"/>
              <a:t>jumlah</a:t>
            </a:r>
            <a:r>
              <a:rPr lang="en-ID" dirty="0"/>
              <a:t> missing value </a:t>
            </a:r>
            <a:r>
              <a:rPr lang="en-ID" dirty="0" err="1"/>
              <a:t>menjadi</a:t>
            </a:r>
            <a:r>
              <a:rPr lang="en-ID" dirty="0"/>
              <a:t> </a:t>
            </a:r>
            <a:r>
              <a:rPr lang="en-ID" dirty="0" err="1"/>
              <a:t>nol</a:t>
            </a:r>
            <a:endParaRPr lang="en-ID" dirty="0"/>
          </a:p>
        </p:txBody>
      </p:sp>
      <p:pic>
        <p:nvPicPr>
          <p:cNvPr id="5" name="Picture 4">
            <a:extLst>
              <a:ext uri="{FF2B5EF4-FFF2-40B4-BE49-F238E27FC236}">
                <a16:creationId xmlns:a16="http://schemas.microsoft.com/office/drawing/2014/main" id="{7E5A019C-6A60-AE3F-5055-D4121C5F1AAF}"/>
              </a:ext>
            </a:extLst>
          </p:cNvPr>
          <p:cNvPicPr>
            <a:picLocks noChangeAspect="1"/>
          </p:cNvPicPr>
          <p:nvPr/>
        </p:nvPicPr>
        <p:blipFill>
          <a:blip r:embed="rId2"/>
          <a:stretch>
            <a:fillRect/>
          </a:stretch>
        </p:blipFill>
        <p:spPr>
          <a:xfrm>
            <a:off x="311700" y="678426"/>
            <a:ext cx="4691442" cy="4243848"/>
          </a:xfrm>
          <a:prstGeom prst="rect">
            <a:avLst/>
          </a:prstGeom>
        </p:spPr>
      </p:pic>
    </p:spTree>
    <p:extLst>
      <p:ext uri="{BB962C8B-B14F-4D97-AF65-F5344CB8AC3E}">
        <p14:creationId xmlns:p14="http://schemas.microsoft.com/office/powerpoint/2010/main" val="403707883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548</TotalTime>
  <Words>654</Words>
  <Application>Microsoft Office PowerPoint</Application>
  <PresentationFormat>On-screen Show (16:9)</PresentationFormat>
  <Paragraphs>44</Paragraphs>
  <Slides>16</Slides>
  <Notes>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16</vt:i4>
      </vt:variant>
    </vt:vector>
  </HeadingPairs>
  <TitlesOfParts>
    <vt:vector size="21" baseType="lpstr">
      <vt:lpstr>Roboto</vt:lpstr>
      <vt:lpstr>Arial</vt:lpstr>
      <vt:lpstr>Dosis</vt:lpstr>
      <vt:lpstr>Simple Light</vt:lpstr>
      <vt:lpstr>Simple Light</vt:lpstr>
      <vt:lpstr>Predict Customer Personality to boost marketing campaign by using Machine Learning</vt:lpstr>
      <vt:lpstr>Overview</vt:lpstr>
      <vt:lpstr>PowerPoint Presentation</vt:lpstr>
      <vt:lpstr>PowerPoint Presentation</vt:lpstr>
      <vt:lpstr>PowerPoint Presentation</vt:lpstr>
      <vt:lpstr>PowerPoint Presentation</vt:lpstr>
      <vt:lpstr>PowerPoint Presentation</vt:lpstr>
      <vt:lpstr>Data Duplicate, Missing Value, and Null</vt:lpstr>
      <vt:lpstr>Data Duplicate, Missing Value, and Null</vt:lpstr>
      <vt:lpstr>PowerPoint Presentation</vt:lpstr>
      <vt:lpstr>PowerPoint Presentation</vt:lpstr>
      <vt:lpstr>Elbow Method</vt:lpstr>
      <vt:lpstr>Silhouette Score</vt:lpstr>
      <vt:lpstr>Visualisasi Cluster</vt:lpstr>
      <vt:lpstr>Cluster Statistik</vt:lpstr>
      <vt:lpstr>Rekomendasi Bisnis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dc:creator>Ryana Tammi</dc:creator>
  <cp:lastModifiedBy>Ryana Tammi</cp:lastModifiedBy>
  <cp:revision>7</cp:revision>
  <dcterms:modified xsi:type="dcterms:W3CDTF">2022-11-07T16:52:16Z</dcterms:modified>
</cp:coreProperties>
</file>